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847CBC-6FD6-4031-AC51-075FC6C1EAEA}" v="1" dt="2022-04-15T15:15:41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81486" autoAdjust="0"/>
  </p:normalViewPr>
  <p:slideViewPr>
    <p:cSldViewPr snapToGrid="0">
      <p:cViewPr varScale="1">
        <p:scale>
          <a:sx n="77" d="100"/>
          <a:sy n="77" d="100"/>
        </p:scale>
        <p:origin x="8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0FE98-B08D-40DC-99D7-A5DD0733144A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4A65A-8FD3-4579-8A60-4847A5E6E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opdfoundation.or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opdfoundation.or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Welcome! This presentation is intended to provide an overview of key points of genetic COPD, including pathophysiology, screening/testing, and management strategies. In addition, we have provided resources for supplemental learning as well as patient materials to facilitate communication and discussion (particularly among the newly-diagnosed). </a:t>
            </a:r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r>
              <a:rPr lang="en-US" dirty="0">
                <a:cs typeface="Calibri"/>
              </a:rPr>
              <a:t>We hope these materials are of benefit to you and your practice. Please contact us at </a:t>
            </a:r>
            <a:r>
              <a:rPr lang="en-US" dirty="0">
                <a:cs typeface="Calibri"/>
                <a:hlinkClick r:id="rId3"/>
              </a:rPr>
              <a:t>info@copdfoundation.org</a:t>
            </a:r>
            <a:r>
              <a:rPr lang="en-US" dirty="0">
                <a:cs typeface="Calibri"/>
              </a:rPr>
              <a:t> with comments, questions, or concerns.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Copyright © 2022, COPD Foundation, Inc. All rights reserved.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65A-8FD3-4579-8A60-4847A5E6ED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4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Thank you to Grifols for supporting these educational materials.</a:t>
            </a:r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r>
              <a:rPr lang="en-US" dirty="0">
                <a:cs typeface="Calibri"/>
              </a:rPr>
              <a:t>For additional information or support, please contact the COPD Foundation at </a:t>
            </a:r>
            <a:r>
              <a:rPr lang="en-US" dirty="0">
                <a:cs typeface="Calibri"/>
                <a:hlinkClick r:id="rId3"/>
              </a:rPr>
              <a:t>info@copdfoundation.org</a:t>
            </a:r>
            <a:r>
              <a:rPr lang="en-US" dirty="0">
                <a:cs typeface="Calibri"/>
              </a:rPr>
              <a:t> or 1-866-731-COPD (2673).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65A-8FD3-4579-8A60-4847A5E6ED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5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CD0B-9FCC-4EC2-84EC-9AE4750FE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64DE8-0F46-4BC3-BFE7-E23959C13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E444D-ACD0-453D-A6E0-255A230A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D1087-B4D2-4CB7-8680-9F7C0BEB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8E04B-416B-40B4-A82C-E0ADDAC9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8CAA-ED6D-4BA7-950A-86B2CBBC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DC5B6-62A0-4CA3-A878-45374A060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D6B5-37C3-4B87-8BCA-19F20B3E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2157-1D1E-461F-BA51-115F878B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44A1D-4DC3-418B-B306-BD66FA30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41529-99C7-435E-BF1E-931600DCAA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BD1D9-CC14-4E4A-87D1-CA0F4F625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FF8EA-F02A-48AF-94C8-14EB5324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73D94-9240-4186-A2CD-D9DFAD9B8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1188E-913F-461E-B2BA-790D337E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8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E6AA-E6F9-4C88-B748-11D369EB5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DB26C-158E-4722-A5D6-71CD2F60B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409B9-B6C3-4527-AD88-955E307D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A3443-BDFA-4EC0-A9F7-DFE785EC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8B98C-3534-4330-85F4-7E6CF8B1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8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2420-1CC7-4B61-A4A7-A0B67C34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4F039-1B91-4AA1-A6E2-47BDBA1DF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E6F8F-CC75-4923-98ED-AE54995E9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0E8B6-8BEA-4917-B10C-51E6CA3BF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D948F-2FA7-4500-8AB5-F6AE1F01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7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0038-75D4-452F-9C1C-C4B1FE8E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BB6F7-808F-4970-9A0B-D5D0259B6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7525D-BA89-42C7-B1F5-58333C0E9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BA5C0-184C-4C7A-8EA6-BF64C488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E2A6C-6AD9-457C-9B1D-4EABC39A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A8EFD-290E-45C2-9652-14B3C9FB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7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6265-AF13-44F7-9595-FCC8EBED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1DC44-C0EA-4CBC-B838-002B6947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FD8C5-8DBD-413F-9FFA-D56A62A3C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7B28C-7CE0-4E75-BC5C-52BFC1B79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87218-B514-4033-8579-E4FBDBFB0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3750DD-81F1-41A1-A66C-DD8FA451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73E5F-172C-4DFA-B15E-63A2224C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4FDD6-0F52-4D5E-A1C6-82600857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35F5-CFAC-41D8-8C39-44218EA8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09853C-41BF-4AFE-B29C-EBA9E0F9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071C1-6ACD-4F25-AB9A-EB371DFF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FC14A-C2DD-4AA3-B8FC-7D1C5E6F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49B55-0541-4992-95FF-65ACB3D7E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135AC-9686-47E7-952E-BF8A7EB4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B06A5-8325-40B4-933B-A8FD24DD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2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DA6BF-4F7A-4721-ADF9-CB2FCD8E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8AE7E-6C3C-4D05-9606-618268B22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10E42-83D5-4FEE-AC8C-653431268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C7DBF-1707-46DB-9CAE-296287B4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58DE2-05A8-4A73-AA9D-24D794BE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831FF-15A0-495D-AB6D-0D1D7176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9123-FB4C-4B7A-A9CF-7243082D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CFBE7F-805B-4A7C-84E1-6AD501ECD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43E5B-4474-4001-A1C3-DF6C8D9F6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51F00-F0EB-418E-A6D1-5727B3A89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E9C76-3A2C-4ACA-B1D6-C8B99332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E787F-DBF9-44E3-BF3A-47D9BEB8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8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37B05D-4DDF-47D3-95DA-61349831F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21F09-83B3-452A-9E53-7B7416E67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67AD-4C3A-4B0E-BBC1-AE260DEFE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1B341-2692-4D81-809F-91117EDDF5E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071A7-ED86-438F-91B2-E40556F3A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DF756-8A66-442C-83F7-B67E682F5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7B7A-724C-450C-8F02-AFE0051D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9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46078-6412-70C7-2E7E-53A12FCC8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88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human body&#10;&#10;Description automatically generated">
            <a:extLst>
              <a:ext uri="{FF2B5EF4-FFF2-40B4-BE49-F238E27FC236}">
                <a16:creationId xmlns:a16="http://schemas.microsoft.com/office/drawing/2014/main" id="{73E4AAEC-8509-B105-BEB5-9B8E7C3D1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35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na&#10;&#10;Description automatically generated">
            <a:extLst>
              <a:ext uri="{FF2B5EF4-FFF2-40B4-BE49-F238E27FC236}">
                <a16:creationId xmlns:a16="http://schemas.microsoft.com/office/drawing/2014/main" id="{09F6EC95-CAD1-D04D-6F8A-BB955231E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133A476-6A7B-292D-ED2B-80939BB43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20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graphic of a person with red lungs&#10;&#10;Description automatically generated with medium confidence">
            <a:extLst>
              <a:ext uri="{FF2B5EF4-FFF2-40B4-BE49-F238E27FC236}">
                <a16:creationId xmlns:a16="http://schemas.microsoft.com/office/drawing/2014/main" id="{3A6D625C-9309-2397-40B4-D25155BE0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39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E847699-1402-C37E-8D53-F29E8EFA1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60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na&#10;&#10;Description automatically generated">
            <a:extLst>
              <a:ext uri="{FF2B5EF4-FFF2-40B4-BE49-F238E27FC236}">
                <a16:creationId xmlns:a16="http://schemas.microsoft.com/office/drawing/2014/main" id="{04E47004-41FE-8895-56F7-79AA7CE4F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6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B6017E11-31EE-1956-6CD5-65169562C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55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na&#10;&#10;Description automatically generated">
            <a:extLst>
              <a:ext uri="{FF2B5EF4-FFF2-40B4-BE49-F238E27FC236}">
                <a16:creationId xmlns:a16="http://schemas.microsoft.com/office/drawing/2014/main" id="{8D40B4D2-66C7-1486-EA5F-9540011F2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3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graphic with a line of people&#10;&#10;Description automatically generated">
            <a:extLst>
              <a:ext uri="{FF2B5EF4-FFF2-40B4-BE49-F238E27FC236}">
                <a16:creationId xmlns:a16="http://schemas.microsoft.com/office/drawing/2014/main" id="{2FA4F22F-D428-1261-6518-2AA9E2A2B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3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AAECC4-FBC7-2C0C-9595-0BF0CAD0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3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FA567-DB0B-068D-7159-D2A7A63DE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"/>
            <a:ext cx="12192000" cy="685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3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edical brochure&#10;&#10;Description automatically generated">
            <a:extLst>
              <a:ext uri="{FF2B5EF4-FFF2-40B4-BE49-F238E27FC236}">
                <a16:creationId xmlns:a16="http://schemas.microsoft.com/office/drawing/2014/main" id="{9FAA33DB-B977-8E97-C8D9-779309CAF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7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D76239DB-604C-3308-57B5-38140BCDB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"/>
            <a:ext cx="12192000" cy="68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73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white hair holding a tissue&#10;&#10;Description automatically generated">
            <a:extLst>
              <a:ext uri="{FF2B5EF4-FFF2-40B4-BE49-F238E27FC236}">
                <a16:creationId xmlns:a16="http://schemas.microsoft.com/office/drawing/2014/main" id="{C01C6067-3B30-5FF6-7257-953F96E7A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4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ethoscope and a blue text&#10;&#10;Description automatically generated">
            <a:extLst>
              <a:ext uri="{FF2B5EF4-FFF2-40B4-BE49-F238E27FC236}">
                <a16:creationId xmlns:a16="http://schemas.microsoft.com/office/drawing/2014/main" id="{71A61971-B811-C0F7-EF0B-E6FB07FB1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"/>
            <a:ext cx="12192000" cy="68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25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in a circle&#10;&#10;Description automatically generated">
            <a:extLst>
              <a:ext uri="{FF2B5EF4-FFF2-40B4-BE49-F238E27FC236}">
                <a16:creationId xmlns:a16="http://schemas.microsoft.com/office/drawing/2014/main" id="{53C779B4-E02F-E109-4C67-6244D19E8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38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2D1FAC5-0D3B-E48E-649E-DB54E69F3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"/>
            <a:ext cx="12192000" cy="68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40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's leg&#10;&#10;Description automatically generated">
            <a:extLst>
              <a:ext uri="{FF2B5EF4-FFF2-40B4-BE49-F238E27FC236}">
                <a16:creationId xmlns:a16="http://schemas.microsoft.com/office/drawing/2014/main" id="{466BC315-1CCC-7600-AA9D-7D9BCA035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69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at a blood pressure monitor&#10;&#10;Description automatically generated">
            <a:extLst>
              <a:ext uri="{FF2B5EF4-FFF2-40B4-BE49-F238E27FC236}">
                <a16:creationId xmlns:a16="http://schemas.microsoft.com/office/drawing/2014/main" id="{C82FB9F8-2873-5407-CF0B-DF03F0F6D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7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rochure&#10;&#10;Description automatically generated">
            <a:extLst>
              <a:ext uri="{FF2B5EF4-FFF2-40B4-BE49-F238E27FC236}">
                <a16:creationId xmlns:a16="http://schemas.microsoft.com/office/drawing/2014/main" id="{5DF3F0A3-8A13-842A-D42B-2AF067BA9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"/>
            <a:ext cx="12192000" cy="68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95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1D4CD591-4E8D-1EA1-6500-06D0DE972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"/>
            <a:ext cx="12192000" cy="68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66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9EBF1-D5EA-865E-EAD8-4CC8C5DFA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2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DB7D7-AE50-59E0-BB08-1E9B43AB5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11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na structure&#10;&#10;Description automatically generated">
            <a:extLst>
              <a:ext uri="{FF2B5EF4-FFF2-40B4-BE49-F238E27FC236}">
                <a16:creationId xmlns:a16="http://schemas.microsoft.com/office/drawing/2014/main" id="{084105A3-A01B-FB41-F7B2-512C77B32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863F4-E2C7-EFA4-3B05-C5C43190B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2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43EFAE-FEAB-49B6-0CA2-668AEA175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4C57DD-7212-051A-7790-31F6DC83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3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presentation&#10;&#10;Description automatically generated">
            <a:extLst>
              <a:ext uri="{FF2B5EF4-FFF2-40B4-BE49-F238E27FC236}">
                <a16:creationId xmlns:a16="http://schemas.microsoft.com/office/drawing/2014/main" id="{7D5ADC3E-5115-818C-3589-5AC62875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634932FA64D41A7B33670C61A781F" ma:contentTypeVersion="18" ma:contentTypeDescription="Create a new document." ma:contentTypeScope="" ma:versionID="4df6ed8fe9b7ade62bd27edc47c869d4">
  <xsd:schema xmlns:xsd="http://www.w3.org/2001/XMLSchema" xmlns:xs="http://www.w3.org/2001/XMLSchema" xmlns:p="http://schemas.microsoft.com/office/2006/metadata/properties" xmlns:ns2="09fc0193-6ac2-4ec5-897b-ec66e88b6ae9" xmlns:ns3="01447892-b94b-43c7-9ccb-a5a33232c4fc" targetNamespace="http://schemas.microsoft.com/office/2006/metadata/properties" ma:root="true" ma:fieldsID="47f7f484d79538bc0928001b6ab7b392" ns2:_="" ns3:_="">
    <xsd:import namespace="09fc0193-6ac2-4ec5-897b-ec66e88b6ae9"/>
    <xsd:import namespace="01447892-b94b-43c7-9ccb-a5a33232c4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c0193-6ac2-4ec5-897b-ec66e88b6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78d4316-38ce-469a-a527-616aaae3e0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447892-b94b-43c7-9ccb-a5a33232c4f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d9987c6-9d32-4303-affe-3f5f031fe0b8}" ma:internalName="TaxCatchAll" ma:showField="CatchAllData" ma:web="01447892-b94b-43c7-9ccb-a5a33232c4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447892-b94b-43c7-9ccb-a5a33232c4fc" xsi:nil="true"/>
    <lcf76f155ced4ddcb4097134ff3c332f xmlns="09fc0193-6ac2-4ec5-897b-ec66e88b6ae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3EF61E-5249-43AF-985D-C3A7F71C06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5FFF0A-CB85-4A99-B998-5F2E383CBD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fc0193-6ac2-4ec5-897b-ec66e88b6ae9"/>
    <ds:schemaRef ds:uri="01447892-b94b-43c7-9ccb-a5a33232c4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A7B7A0-A5E0-44BD-821F-9175CE24FCF6}">
  <ds:schemaRefs>
    <ds:schemaRef ds:uri="http://schemas.microsoft.com/office/2006/metadata/properties"/>
    <ds:schemaRef ds:uri="http://schemas.microsoft.com/office/infopath/2007/PartnerControls"/>
    <ds:schemaRef ds:uri="01447892-b94b-43c7-9ccb-a5a33232c4fc"/>
    <ds:schemaRef ds:uri="09fc0193-6ac2-4ec5-897b-ec66e88b6a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135</Words>
  <Application>Microsoft Office PowerPoint</Application>
  <PresentationFormat>Widescreen</PresentationFormat>
  <Paragraphs>6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Hess</dc:creator>
  <cp:lastModifiedBy>Mike Hess</cp:lastModifiedBy>
  <cp:revision>7</cp:revision>
  <dcterms:created xsi:type="dcterms:W3CDTF">2022-04-05T22:29:13Z</dcterms:created>
  <dcterms:modified xsi:type="dcterms:W3CDTF">2024-08-05T22:47:26Z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0x01010063B634932FA64D41A7B33670C61A781F</vt:lpwstr>
  </property>
</Properties>
</file>