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wmf" ContentType="image/x-wmf"/>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8.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32926" r:id="rId4"/>
    <p:sldId id="261" r:id="rId5"/>
    <p:sldId id="262" r:id="rId6"/>
    <p:sldId id="32889" r:id="rId7"/>
    <p:sldId id="32890" r:id="rId8"/>
    <p:sldId id="32891" r:id="rId9"/>
    <p:sldId id="32892" r:id="rId10"/>
    <p:sldId id="32893" r:id="rId11"/>
    <p:sldId id="32933" r:id="rId12"/>
    <p:sldId id="32894" r:id="rId13"/>
    <p:sldId id="32937" r:id="rId14"/>
    <p:sldId id="32895" r:id="rId15"/>
    <p:sldId id="32897" r:id="rId16"/>
    <p:sldId id="32896" r:id="rId17"/>
    <p:sldId id="32898" r:id="rId18"/>
    <p:sldId id="32900" r:id="rId19"/>
    <p:sldId id="32901" r:id="rId20"/>
    <p:sldId id="32902" r:id="rId21"/>
    <p:sldId id="32903" r:id="rId22"/>
    <p:sldId id="32904" r:id="rId23"/>
    <p:sldId id="32927" r:id="rId24"/>
    <p:sldId id="32905" r:id="rId25"/>
    <p:sldId id="32936" r:id="rId26"/>
    <p:sldId id="32938" r:id="rId27"/>
    <p:sldId id="32906" r:id="rId28"/>
    <p:sldId id="32908" r:id="rId29"/>
    <p:sldId id="32909" r:id="rId30"/>
    <p:sldId id="32907" r:id="rId31"/>
    <p:sldId id="32912" r:id="rId32"/>
    <p:sldId id="32915" r:id="rId33"/>
    <p:sldId id="32911" r:id="rId34"/>
    <p:sldId id="32939" r:id="rId35"/>
    <p:sldId id="259" r:id="rId36"/>
    <p:sldId id="260" r:id="rId37"/>
    <p:sldId id="32940" r:id="rId38"/>
    <p:sldId id="32943" r:id="rId39"/>
    <p:sldId id="32921" r:id="rId40"/>
    <p:sldId id="32922" r:id="rId41"/>
    <p:sldId id="32923" r:id="rId42"/>
    <p:sldId id="32924" r:id="rId43"/>
    <p:sldId id="32934" r:id="rId44"/>
    <p:sldId id="32942" r:id="rId45"/>
    <p:sldId id="32928" r:id="rId46"/>
    <p:sldId id="32929" r:id="rId47"/>
    <p:sldId id="32920" r:id="rId48"/>
    <p:sldId id="32930" r:id="rId49"/>
    <p:sldId id="32931" r:id="rId50"/>
    <p:sldId id="32932" r:id="rId51"/>
    <p:sldId id="3292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AD4A30-EF5E-25EB-9923-262847EDE16C}" name="Guest User" initials="GU" userId="S::urn:spo:anon#e80e7a978663da06979eb98ba1de14bef2c5a65c73a5e7120a76cd98ce12df68::" providerId="AD"/>
  <p188:author id="{7929B646-CAD5-2324-F1BB-C0C533A58BF6}" name="Kristen Willard" initials="KW" userId="Kristen Willard" providerId="None"/>
  <p188:author id="{49221255-5768-FD19-E7F7-68542CD076A2}" name="Mike Hess" initials="MH" userId="S::mhess@copdfoundation.org::fcc9c4c0-0af7-4c6f-9f90-0b6ea7e6642d" providerId="AD"/>
  <p188:author id="{F1130778-FF68-5B8C-B0F3-3D9C46BA6A8B}" name="Mannino, David M." initials="MDM" userId="S::dmmann2@uky.edu::adb8f32b-9c03-4397-a94c-5e2f2d64bd62" providerId="AD"/>
  <p188:author id="{2FBFB0E4-6B6A-71B6-4299-0F78851429A2}" name="Mike Hess" initials="MH" userId="Mike Hess"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A0F5F2-1591-49BB-9F1E-C65D37ED538F}" v="1" dt="2022-03-08T21:17:31.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73" autoAdjust="0"/>
  </p:normalViewPr>
  <p:slideViewPr>
    <p:cSldViewPr snapToGrid="0">
      <p:cViewPr varScale="1">
        <p:scale>
          <a:sx n="73" d="100"/>
          <a:sy n="73" d="100"/>
        </p:scale>
        <p:origin x="9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C61B7-3FC6-4B89-AB64-E88EAFA4AA43}" type="datetimeFigureOut">
              <a:rPr lang="en-US" smtClean="0"/>
              <a:t>3/8/2022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86698-73A1-4CE0-9F59-066E69AC2C08}" type="slidenum">
              <a:rPr lang="en-US" smtClean="0"/>
              <a:t>‹#›</a:t>
            </a:fld>
            <a:endParaRPr lang="en-US"/>
          </a:p>
        </p:txBody>
      </p:sp>
    </p:spTree>
    <p:extLst>
      <p:ext uri="{BB962C8B-B14F-4D97-AF65-F5344CB8AC3E}">
        <p14:creationId xmlns:p14="http://schemas.microsoft.com/office/powerpoint/2010/main" val="106906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info@copdfoundation.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info@copdfoundation.or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This presentation is intended to provide an overview of key points of chronic obstructive pulmonary disease (COPD) from a clinical standpoint. In addition, we have provided resources for supplemental learning as well as patient materials to facilitate communication and discussion (particularly among the newly-diagnosed). </a:t>
            </a:r>
            <a:br>
              <a:rPr lang="en-US" dirty="0">
                <a:cs typeface="+mn-lt"/>
              </a:rPr>
            </a:br>
            <a:br>
              <a:rPr lang="en-US" dirty="0">
                <a:cs typeface="+mn-lt"/>
              </a:rPr>
            </a:br>
            <a:r>
              <a:rPr lang="en-US" dirty="0">
                <a:cs typeface="Calibri"/>
              </a:rPr>
              <a:t>We hope these materials are of benefit to you and your practice. Please contact us at </a:t>
            </a:r>
            <a:r>
              <a:rPr lang="en-US" dirty="0">
                <a:cs typeface="Calibri"/>
                <a:hlinkClick r:id="rId3"/>
              </a:rPr>
              <a:t>info@copdfoundation.org</a:t>
            </a:r>
            <a:r>
              <a:rPr lang="en-US" dirty="0">
                <a:cs typeface="Calibri"/>
              </a:rPr>
              <a:t> with comments, concerns, or to request the PowerPoint version of this document.</a:t>
            </a:r>
          </a:p>
          <a:p>
            <a:endParaRPr lang="en-US" dirty="0">
              <a:cs typeface="Calibri"/>
            </a:endParaRPr>
          </a:p>
          <a:p>
            <a:r>
              <a:rPr lang="en-US" sz="1800" dirty="0">
                <a:effectLst/>
                <a:latin typeface="Calibri" panose="020F0502020204030204" pitchFamily="34" charset="0"/>
                <a:ea typeface="Calibri" panose="020F0502020204030204" pitchFamily="34" charset="0"/>
              </a:rPr>
              <a:t>Copyright © 2022, COPD Foundation, Inc. </a:t>
            </a:r>
            <a:r>
              <a:rPr lang="en-US" sz="1800">
                <a:effectLst/>
                <a:latin typeface="Calibri" panose="020F0502020204030204" pitchFamily="34" charset="0"/>
                <a:ea typeface="Calibri" panose="020F0502020204030204" pitchFamily="34" charset="0"/>
              </a:rPr>
              <a:t>All rights reserved.</a:t>
            </a:r>
            <a:endParaRPr lang="en-US" dirty="0">
              <a:cs typeface="Calibri"/>
            </a:endParaRPr>
          </a:p>
        </p:txBody>
      </p:sp>
      <p:sp>
        <p:nvSpPr>
          <p:cNvPr id="4" name="Slide Number Placeholder 3"/>
          <p:cNvSpPr>
            <a:spLocks noGrp="1"/>
          </p:cNvSpPr>
          <p:nvPr>
            <p:ph type="sldNum" sz="quarter" idx="5"/>
          </p:nvPr>
        </p:nvSpPr>
        <p:spPr/>
        <p:txBody>
          <a:bodyPr/>
          <a:lstStyle/>
          <a:p>
            <a:fld id="{02586698-73A1-4CE0-9F59-066E69AC2C08}" type="slidenum">
              <a:rPr lang="en-US" smtClean="0"/>
              <a:t>1</a:t>
            </a:fld>
            <a:endParaRPr lang="en-US"/>
          </a:p>
        </p:txBody>
      </p:sp>
    </p:spTree>
    <p:extLst>
      <p:ext uri="{BB962C8B-B14F-4D97-AF65-F5344CB8AC3E}">
        <p14:creationId xmlns:p14="http://schemas.microsoft.com/office/powerpoint/2010/main" val="1199461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Emphysema was defined as a low attenuation area of 950 Hounsfield units of inspiratory CT. Gas trapping was defined as a low attenuation area of 856 Hounsfield units on inspiratory CT. Pi10 was defined as the square root of airway wall area for a standardized airway of 10mm internal perimeter.</a:t>
            </a:r>
          </a:p>
        </p:txBody>
      </p:sp>
      <p:sp>
        <p:nvSpPr>
          <p:cNvPr id="4" name="Slide Number Placeholder 3"/>
          <p:cNvSpPr>
            <a:spLocks noGrp="1"/>
          </p:cNvSpPr>
          <p:nvPr>
            <p:ph type="sldNum" sz="quarter" idx="5"/>
          </p:nvPr>
        </p:nvSpPr>
        <p:spPr/>
        <p:txBody>
          <a:bodyPr/>
          <a:lstStyle/>
          <a:p>
            <a:fld id="{02586698-73A1-4CE0-9F59-066E69AC2C08}" type="slidenum">
              <a:rPr lang="en-US" smtClean="0"/>
              <a:t>16</a:t>
            </a:fld>
            <a:endParaRPr lang="en-US"/>
          </a:p>
        </p:txBody>
      </p:sp>
    </p:spTree>
    <p:extLst>
      <p:ext uri="{BB962C8B-B14F-4D97-AF65-F5344CB8AC3E}">
        <p14:creationId xmlns:p14="http://schemas.microsoft.com/office/powerpoint/2010/main" val="8154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586698-73A1-4CE0-9F59-066E69AC2C08}" type="slidenum">
              <a:rPr lang="en-US" smtClean="0"/>
              <a:t>17</a:t>
            </a:fld>
            <a:endParaRPr lang="en-US"/>
          </a:p>
        </p:txBody>
      </p:sp>
    </p:spTree>
    <p:extLst>
      <p:ext uri="{BB962C8B-B14F-4D97-AF65-F5344CB8AC3E}">
        <p14:creationId xmlns:p14="http://schemas.microsoft.com/office/powerpoint/2010/main" val="3142505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Even if people are initially reluctant to discuss quitting or seem overwhelmed by the idea, the conversation is important. According to the CDC, even short discussions and advice have the potential to improve overall cessation rates. (https://www.cdc.gov/tobacco/data_statistics/fact_sheets/cessation/smoking-cessation-fast-facts/index.html)</a:t>
            </a:r>
          </a:p>
          <a:p>
            <a:endParaRPr lang="en-US"/>
          </a:p>
        </p:txBody>
      </p:sp>
      <p:sp>
        <p:nvSpPr>
          <p:cNvPr id="4" name="Slide Number Placeholder 3"/>
          <p:cNvSpPr>
            <a:spLocks noGrp="1"/>
          </p:cNvSpPr>
          <p:nvPr>
            <p:ph type="sldNum" sz="quarter" idx="5"/>
          </p:nvPr>
        </p:nvSpPr>
        <p:spPr/>
        <p:txBody>
          <a:bodyPr/>
          <a:lstStyle/>
          <a:p>
            <a:fld id="{02586698-73A1-4CE0-9F59-066E69AC2C08}" type="slidenum">
              <a:rPr lang="en-US" smtClean="0"/>
              <a:t>19</a:t>
            </a:fld>
            <a:endParaRPr lang="en-US"/>
          </a:p>
        </p:txBody>
      </p:sp>
    </p:spTree>
    <p:extLst>
      <p:ext uri="{BB962C8B-B14F-4D97-AF65-F5344CB8AC3E}">
        <p14:creationId xmlns:p14="http://schemas.microsoft.com/office/powerpoint/2010/main" val="454378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Tobacco treatment counseling is highly individualized, but always starts with the “5As and 5Rs.</a:t>
            </a:r>
            <a:r>
              <a:rPr lang="en-US" baseline="30000"/>
              <a:t>8"</a:t>
            </a:r>
            <a:r>
              <a:rPr lang="en-US"/>
              <a:t> Techniques such as motivational interviewing, cognitive behavioral therapy, and shared decision making go hand-in-hand to help the process along. Additional local resources, like peer counseling and the 1-800-QUIT-NOW helpline, can also assist.</a:t>
            </a:r>
          </a:p>
        </p:txBody>
      </p:sp>
      <p:sp>
        <p:nvSpPr>
          <p:cNvPr id="4" name="Slide Number Placeholder 3"/>
          <p:cNvSpPr>
            <a:spLocks noGrp="1"/>
          </p:cNvSpPr>
          <p:nvPr>
            <p:ph type="sldNum" sz="quarter" idx="5"/>
          </p:nvPr>
        </p:nvSpPr>
        <p:spPr/>
        <p:txBody>
          <a:bodyPr/>
          <a:lstStyle/>
          <a:p>
            <a:fld id="{02586698-73A1-4CE0-9F59-066E69AC2C08}" type="slidenum">
              <a:rPr lang="en-US" smtClean="0"/>
              <a:t>20</a:t>
            </a:fld>
            <a:endParaRPr lang="en-US"/>
          </a:p>
        </p:txBody>
      </p:sp>
    </p:spTree>
    <p:extLst>
      <p:ext uri="{BB962C8B-B14F-4D97-AF65-F5344CB8AC3E}">
        <p14:creationId xmlns:p14="http://schemas.microsoft.com/office/powerpoint/2010/main" val="1857481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many cases, combinations of NRT types (along with bupropion or varenicline) may be indicated to more closely match the subject’s nicotine intake patterns and more effectively manage their levels. </a:t>
            </a:r>
          </a:p>
        </p:txBody>
      </p:sp>
      <p:sp>
        <p:nvSpPr>
          <p:cNvPr id="4" name="Slide Number Placeholder 3"/>
          <p:cNvSpPr>
            <a:spLocks noGrp="1"/>
          </p:cNvSpPr>
          <p:nvPr>
            <p:ph type="sldNum" sz="quarter" idx="5"/>
          </p:nvPr>
        </p:nvSpPr>
        <p:spPr/>
        <p:txBody>
          <a:bodyPr/>
          <a:lstStyle/>
          <a:p>
            <a:fld id="{02586698-73A1-4CE0-9F59-066E69AC2C08}" type="slidenum">
              <a:rPr lang="en-US" smtClean="0"/>
              <a:t>21</a:t>
            </a:fld>
            <a:endParaRPr lang="en-US"/>
          </a:p>
        </p:txBody>
      </p:sp>
    </p:spTree>
    <p:extLst>
      <p:ext uri="{BB962C8B-B14F-4D97-AF65-F5344CB8AC3E}">
        <p14:creationId xmlns:p14="http://schemas.microsoft.com/office/powerpoint/2010/main" val="193178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Vaccines for respiratory conditions are critically important to help guard against infections that can lead to acute exacerbations of COPD and subsequent accelerated </a:t>
            </a:r>
            <a:r>
              <a:rPr lang="en-US"/>
              <a:t>disease progression.</a:t>
            </a:r>
          </a:p>
        </p:txBody>
      </p:sp>
      <p:sp>
        <p:nvSpPr>
          <p:cNvPr id="4" name="Slide Number Placeholder 3"/>
          <p:cNvSpPr>
            <a:spLocks noGrp="1"/>
          </p:cNvSpPr>
          <p:nvPr>
            <p:ph type="sldNum" sz="quarter" idx="5"/>
          </p:nvPr>
        </p:nvSpPr>
        <p:spPr/>
        <p:txBody>
          <a:bodyPr/>
          <a:lstStyle/>
          <a:p>
            <a:fld id="{02586698-73A1-4CE0-9F59-066E69AC2C08}" type="slidenum">
              <a:rPr lang="en-US" smtClean="0"/>
              <a:t>22</a:t>
            </a:fld>
            <a:endParaRPr lang="en-US"/>
          </a:p>
        </p:txBody>
      </p:sp>
    </p:spTree>
    <p:extLst>
      <p:ext uri="{BB962C8B-B14F-4D97-AF65-F5344CB8AC3E}">
        <p14:creationId xmlns:p14="http://schemas.microsoft.com/office/powerpoint/2010/main" val="3289698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Pulmonary rehabilitation is a program of monitored exercise and disease management education for people with chronic respiratory conditions like COPD.</a:t>
            </a:r>
            <a:r>
              <a:rPr lang="en-US" baseline="30000" dirty="0"/>
              <a:t>9</a:t>
            </a:r>
            <a:r>
              <a:rPr lang="en-US" dirty="0"/>
              <a:t> These programs are often overlooked but are invaluable for improving health care-related quality of life and managing symptom burden, which often leads to lower mortality. </a:t>
            </a:r>
          </a:p>
        </p:txBody>
      </p:sp>
      <p:sp>
        <p:nvSpPr>
          <p:cNvPr id="4" name="Slide Number Placeholder 3"/>
          <p:cNvSpPr>
            <a:spLocks noGrp="1"/>
          </p:cNvSpPr>
          <p:nvPr>
            <p:ph type="sldNum" sz="quarter" idx="5"/>
          </p:nvPr>
        </p:nvSpPr>
        <p:spPr/>
        <p:txBody>
          <a:bodyPr/>
          <a:lstStyle/>
          <a:p>
            <a:fld id="{02586698-73A1-4CE0-9F59-066E69AC2C08}" type="slidenum">
              <a:rPr lang="en-US" smtClean="0"/>
              <a:t>23</a:t>
            </a:fld>
            <a:endParaRPr lang="en-US"/>
          </a:p>
        </p:txBody>
      </p:sp>
    </p:spTree>
    <p:extLst>
      <p:ext uri="{BB962C8B-B14F-4D97-AF65-F5344CB8AC3E}">
        <p14:creationId xmlns:p14="http://schemas.microsoft.com/office/powerpoint/2010/main" val="3270190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of the myriad potential combination of regimens, it is critically important that patients be effectively taught both WHEN and HOW to use their inhaled medications. The use of the teach-back method, as well as ongoing technique assessment and providing resources like online videos (available from the COPD Foundation’s YouTube channel at https://www.youtube.com/c/CopdfoundationOrganization) are also essential.</a:t>
            </a:r>
          </a:p>
        </p:txBody>
      </p:sp>
      <p:sp>
        <p:nvSpPr>
          <p:cNvPr id="4" name="Slide Number Placeholder 3"/>
          <p:cNvSpPr>
            <a:spLocks noGrp="1"/>
          </p:cNvSpPr>
          <p:nvPr>
            <p:ph type="sldNum" sz="quarter" idx="5"/>
          </p:nvPr>
        </p:nvSpPr>
        <p:spPr/>
        <p:txBody>
          <a:bodyPr/>
          <a:lstStyle/>
          <a:p>
            <a:fld id="{02586698-73A1-4CE0-9F59-066E69AC2C08}" type="slidenum">
              <a:rPr lang="en-US" smtClean="0"/>
              <a:t>26</a:t>
            </a:fld>
            <a:endParaRPr lang="en-US"/>
          </a:p>
        </p:txBody>
      </p:sp>
    </p:spTree>
    <p:extLst>
      <p:ext uri="{BB962C8B-B14F-4D97-AF65-F5344CB8AC3E}">
        <p14:creationId xmlns:p14="http://schemas.microsoft.com/office/powerpoint/2010/main" val="184300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586698-73A1-4CE0-9F59-066E69AC2C08}" type="slidenum">
              <a:rPr lang="en-US" smtClean="0"/>
              <a:t>30</a:t>
            </a:fld>
            <a:endParaRPr lang="en-US"/>
          </a:p>
        </p:txBody>
      </p:sp>
    </p:spTree>
    <p:extLst>
      <p:ext uri="{BB962C8B-B14F-4D97-AF65-F5344CB8AC3E}">
        <p14:creationId xmlns:p14="http://schemas.microsoft.com/office/powerpoint/2010/main" val="648253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Prescribers must consider several factors when choosing a medication and device combination</a:t>
            </a:r>
            <a:r>
              <a:rPr lang="en-US" baseline="30000" dirty="0"/>
              <a:t>10</a:t>
            </a:r>
            <a:r>
              <a:rPr lang="en-US" dirty="0"/>
              <a:t>: </a:t>
            </a:r>
          </a:p>
          <a:p>
            <a:endParaRPr lang="en-US" dirty="0"/>
          </a:p>
          <a:p>
            <a:pPr marL="171450" indent="-171450">
              <a:buFont typeface="Arial" panose="020B0604020202020204" pitchFamily="34" charset="0"/>
              <a:buChar char="•"/>
            </a:pPr>
            <a:r>
              <a:rPr lang="en-US" dirty="0"/>
              <a:t>Can the person use this device?</a:t>
            </a:r>
          </a:p>
          <a:p>
            <a:pPr marL="171450" indent="-171450">
              <a:buFont typeface="Arial" panose="020B0604020202020204" pitchFamily="34" charset="0"/>
              <a:buChar char="•"/>
            </a:pPr>
            <a:r>
              <a:rPr lang="en-US" dirty="0"/>
              <a:t>WILL the person use this device?</a:t>
            </a:r>
          </a:p>
          <a:p>
            <a:pPr marL="171450" indent="-171450">
              <a:buFont typeface="Arial" panose="020B0604020202020204" pitchFamily="34" charset="0"/>
              <a:buChar char="•"/>
            </a:pPr>
            <a:r>
              <a:rPr lang="en-US" dirty="0"/>
              <a:t>Is this device affordable or on formulary (including assistance programs)?</a:t>
            </a:r>
          </a:p>
          <a:p>
            <a:pPr marL="171450" indent="-171450">
              <a:buFont typeface="Arial" panose="020B0604020202020204" pitchFamily="34" charset="0"/>
              <a:buChar char="•"/>
            </a:pPr>
            <a:r>
              <a:rPr lang="en-US" dirty="0"/>
              <a:t>Is the desired medication available in this device?</a:t>
            </a:r>
          </a:p>
        </p:txBody>
      </p:sp>
      <p:sp>
        <p:nvSpPr>
          <p:cNvPr id="4" name="Slide Number Placeholder 3"/>
          <p:cNvSpPr>
            <a:spLocks noGrp="1"/>
          </p:cNvSpPr>
          <p:nvPr>
            <p:ph type="sldNum" sz="quarter" idx="5"/>
          </p:nvPr>
        </p:nvSpPr>
        <p:spPr/>
        <p:txBody>
          <a:bodyPr/>
          <a:lstStyle/>
          <a:p>
            <a:fld id="{02586698-73A1-4CE0-9F59-066E69AC2C08}" type="slidenum">
              <a:rPr lang="en-US" smtClean="0"/>
              <a:t>31</a:t>
            </a:fld>
            <a:endParaRPr lang="en-US"/>
          </a:p>
        </p:txBody>
      </p:sp>
    </p:spTree>
    <p:extLst>
      <p:ext uri="{BB962C8B-B14F-4D97-AF65-F5344CB8AC3E}">
        <p14:creationId xmlns:p14="http://schemas.microsoft.com/office/powerpoint/2010/main" val="44150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bronchitis is often diagnosed as a chronic cough with mucus production lasting for at least three months, with multiple bouts over the course of at least two years. Emphysema can be detected using radiographic imaging. Initial symptoms (cough, shortness of breath, fatigue) may present as nonspecific regardless of pathology(</a:t>
            </a:r>
            <a:r>
              <a:rPr lang="en-US" dirty="0" err="1"/>
              <a:t>ies</a:t>
            </a:r>
            <a:r>
              <a:rPr lang="en-US" dirty="0"/>
              <a:t>).</a:t>
            </a:r>
          </a:p>
        </p:txBody>
      </p:sp>
      <p:sp>
        <p:nvSpPr>
          <p:cNvPr id="4" name="Slide Number Placeholder 3"/>
          <p:cNvSpPr>
            <a:spLocks noGrp="1"/>
          </p:cNvSpPr>
          <p:nvPr>
            <p:ph type="sldNum" sz="quarter" idx="5"/>
          </p:nvPr>
        </p:nvSpPr>
        <p:spPr/>
        <p:txBody>
          <a:bodyPr/>
          <a:lstStyle/>
          <a:p>
            <a:fld id="{02586698-73A1-4CE0-9F59-066E69AC2C08}" type="slidenum">
              <a:rPr lang="en-US" smtClean="0"/>
              <a:t>3</a:t>
            </a:fld>
            <a:endParaRPr lang="en-US"/>
          </a:p>
        </p:txBody>
      </p:sp>
    </p:spTree>
    <p:extLst>
      <p:ext uri="{BB962C8B-B14F-4D97-AF65-F5344CB8AC3E}">
        <p14:creationId xmlns:p14="http://schemas.microsoft.com/office/powerpoint/2010/main" val="2345891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 sure to consider the both the patient’s physical environment and lived experience (e.g., </a:t>
            </a:r>
            <a:r>
              <a:rPr lang="en-US" dirty="0"/>
              <a:t>activities of </a:t>
            </a:r>
            <a:r>
              <a:rPr lang="en-US"/>
              <a:t>daily living or </a:t>
            </a:r>
            <a:r>
              <a:rPr lang="en-US" dirty="0"/>
              <a:t>transportation needs) when evaluating and prescribing oxygen equipment.</a:t>
            </a:r>
          </a:p>
          <a:p>
            <a:endParaRPr lang="en-US" dirty="0"/>
          </a:p>
        </p:txBody>
      </p:sp>
      <p:sp>
        <p:nvSpPr>
          <p:cNvPr id="4" name="Slide Number Placeholder 3"/>
          <p:cNvSpPr>
            <a:spLocks noGrp="1"/>
          </p:cNvSpPr>
          <p:nvPr>
            <p:ph type="sldNum" sz="quarter" idx="5"/>
          </p:nvPr>
        </p:nvSpPr>
        <p:spPr/>
        <p:txBody>
          <a:bodyPr/>
          <a:lstStyle/>
          <a:p>
            <a:fld id="{02586698-73A1-4CE0-9F59-066E69AC2C08}" type="slidenum">
              <a:rPr lang="en-US" smtClean="0"/>
              <a:t>32</a:t>
            </a:fld>
            <a:endParaRPr lang="en-US"/>
          </a:p>
        </p:txBody>
      </p:sp>
    </p:spTree>
    <p:extLst>
      <p:ext uri="{BB962C8B-B14F-4D97-AF65-F5344CB8AC3E}">
        <p14:creationId xmlns:p14="http://schemas.microsoft.com/office/powerpoint/2010/main" val="2507463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586698-73A1-4CE0-9F59-066E69AC2C08}" type="slidenum">
              <a:rPr lang="en-US" smtClean="0"/>
              <a:t>33</a:t>
            </a:fld>
            <a:endParaRPr lang="en-US"/>
          </a:p>
        </p:txBody>
      </p:sp>
    </p:spTree>
    <p:extLst>
      <p:ext uri="{BB962C8B-B14F-4D97-AF65-F5344CB8AC3E}">
        <p14:creationId xmlns:p14="http://schemas.microsoft.com/office/powerpoint/2010/main" val="1872598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periodic symptom flares, known as exacerbations, are almost inevitable in COPD. Research suggests that approximately 44% of people diagnosed with COPD will have at least 1 exacerbation within two years of diagnosis, and 8.5% will have three or more during that time. The vast majority of acute exacerbations are caused by respiratory infections. (citation: </a:t>
            </a:r>
            <a:r>
              <a:rPr lang="en-US" sz="1800" dirty="0">
                <a:effectLst/>
                <a:latin typeface="Calibri" panose="020F0502020204030204" pitchFamily="34" charset="0"/>
                <a:ea typeface="Calibri" panose="020F0502020204030204" pitchFamily="34" charset="0"/>
              </a:rPr>
              <a:t>Sethi S, Murphy TF. Evaluation for infection in exacerbations of chronic obstructive pulmonary disease. </a:t>
            </a:r>
            <a:r>
              <a:rPr lang="en-US" sz="1800" i="1" dirty="0">
                <a:effectLst/>
                <a:latin typeface="Calibri" panose="020F0502020204030204" pitchFamily="34" charset="0"/>
                <a:ea typeface="Calibri" panose="020F0502020204030204" pitchFamily="34" charset="0"/>
              </a:rPr>
              <a:t>UpToDate</a:t>
            </a:r>
            <a:r>
              <a:rPr lang="en-US" sz="1800" dirty="0">
                <a:effectLst/>
                <a:latin typeface="Calibri" panose="020F0502020204030204" pitchFamily="34" charset="0"/>
                <a:ea typeface="Calibri" panose="020F0502020204030204" pitchFamily="34" charset="0"/>
              </a:rPr>
              <a:t>. Published online 2021:1-11. Accessed January 28, 2022. https://www.uptodate.com/contents/evaluation-for-infection-in-exacerbations-of-chronic-obstructive-pulmonary-disease?search=Evaluation for infection in exacerbations of chronic obstructive pulmonary disease). </a:t>
            </a:r>
            <a:r>
              <a:rPr lang="en-US" dirty="0"/>
              <a:t>Exacerbations are key drivers of healthcare utilization and disease progression, so it is imperative to prevent as many as possible, quickly detect those that do occur, and begin treatment as soon as possible. (citation: </a:t>
            </a:r>
            <a:r>
              <a:rPr lang="en-US" sz="1800" dirty="0" err="1">
                <a:effectLst/>
                <a:latin typeface="Calibri" panose="020F0502020204030204" pitchFamily="34" charset="0"/>
                <a:ea typeface="Calibri" panose="020F0502020204030204" pitchFamily="34" charset="0"/>
              </a:rPr>
              <a:t>Dhamane</a:t>
            </a:r>
            <a:r>
              <a:rPr lang="en-US" sz="1800" dirty="0">
                <a:effectLst/>
                <a:latin typeface="Calibri" panose="020F0502020204030204" pitchFamily="34" charset="0"/>
                <a:ea typeface="Calibri" panose="020F0502020204030204" pitchFamily="34" charset="0"/>
              </a:rPr>
              <a:t> AD, Moretz C, Zhou Y, et al. COPD exacerbation frequency and its association with health care resource utilization and costs. </a:t>
            </a:r>
            <a:r>
              <a:rPr lang="en-US" sz="1800" i="1" dirty="0">
                <a:effectLst/>
                <a:latin typeface="Calibri" panose="020F0502020204030204" pitchFamily="34" charset="0"/>
                <a:ea typeface="Calibri" panose="020F0502020204030204" pitchFamily="34" charset="0"/>
              </a:rPr>
              <a:t>Int J COPD</a:t>
            </a:r>
            <a:r>
              <a:rPr lang="en-US" sz="1800" dirty="0">
                <a:effectLst/>
                <a:latin typeface="Calibri" panose="020F0502020204030204" pitchFamily="34" charset="0"/>
                <a:ea typeface="Calibri" panose="020F0502020204030204" pitchFamily="34" charset="0"/>
              </a:rPr>
              <a:t>. 2015;10(1):2609-2618. doi:10.2147/COPD.S90148)</a:t>
            </a:r>
            <a:endParaRPr lang="en-US" dirty="0"/>
          </a:p>
          <a:p>
            <a:endParaRPr lang="en-US" dirty="0"/>
          </a:p>
          <a:p>
            <a:r>
              <a:rPr lang="en-US" dirty="0"/>
              <a:t>It’s important to remember that exacerbations tend to manifest differently in different people, and there is not a universal definition of what constitutes an exacerbation beyond “symptoms greater than baseline.” Just as with chronic management, exacerbation treatment must be individualized for each case.</a:t>
            </a:r>
          </a:p>
        </p:txBody>
      </p:sp>
      <p:sp>
        <p:nvSpPr>
          <p:cNvPr id="4" name="Slide Number Placeholder 3"/>
          <p:cNvSpPr>
            <a:spLocks noGrp="1"/>
          </p:cNvSpPr>
          <p:nvPr>
            <p:ph type="sldNum" sz="quarter" idx="5"/>
          </p:nvPr>
        </p:nvSpPr>
        <p:spPr/>
        <p:txBody>
          <a:bodyPr/>
          <a:lstStyle/>
          <a:p>
            <a:fld id="{9F76B651-1486-4958-842A-9B3BD313AF8E}" type="slidenum">
              <a:rPr lang="en-US" smtClean="0"/>
              <a:t>34</a:t>
            </a:fld>
            <a:endParaRPr lang="en-US"/>
          </a:p>
        </p:txBody>
      </p:sp>
    </p:spTree>
    <p:extLst>
      <p:ext uri="{BB962C8B-B14F-4D97-AF65-F5344CB8AC3E}">
        <p14:creationId xmlns:p14="http://schemas.microsoft.com/office/powerpoint/2010/main" val="1435080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absence of clear biomarkers to define an exacerbation, it comes down to experience and clinical judgment. People with COPD come to know their own variations and can have valuable insight into when things don’t “feel right.” In addition, working with them to create a written action plan (like the one available at https://www.copdfoundation.org/Downloads/MyCOPDActionPlan.pdf) can provide guidance to when enhanced treatments may be necessary. These action plans can also give patients and caregivers valuable instructions on when to contact their clinical team and/or emergency services for assistance.</a:t>
            </a:r>
          </a:p>
          <a:p>
            <a:endParaRPr lang="en-US" dirty="0"/>
          </a:p>
          <a:p>
            <a:r>
              <a:rPr lang="en-US" dirty="0"/>
              <a:t>Be sure to review any COPD action plan every six months to account for clinical progression or other changes in baseline health status.</a:t>
            </a:r>
          </a:p>
        </p:txBody>
      </p:sp>
      <p:sp>
        <p:nvSpPr>
          <p:cNvPr id="4" name="Slide Number Placeholder 3"/>
          <p:cNvSpPr>
            <a:spLocks noGrp="1"/>
          </p:cNvSpPr>
          <p:nvPr>
            <p:ph type="sldNum" sz="quarter" idx="5"/>
          </p:nvPr>
        </p:nvSpPr>
        <p:spPr/>
        <p:txBody>
          <a:bodyPr/>
          <a:lstStyle/>
          <a:p>
            <a:fld id="{9F76B651-1486-4958-842A-9B3BD313AF8E}" type="slidenum">
              <a:rPr lang="en-US" smtClean="0"/>
              <a:t>35</a:t>
            </a:fld>
            <a:endParaRPr lang="en-US"/>
          </a:p>
        </p:txBody>
      </p:sp>
    </p:spTree>
    <p:extLst>
      <p:ext uri="{BB962C8B-B14F-4D97-AF65-F5344CB8AC3E}">
        <p14:creationId xmlns:p14="http://schemas.microsoft.com/office/powerpoint/2010/main" val="3889562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Exact treatment will depend on how far above baseline the symptom burden becomes. For mild exacerbations, simply increasing the frequency of short-acting bronchodilators may be sufficient. Moderate exacerbations may require the addition of a course of antibiotics (often a macrolide, such as azithromycin) to counter an infection and/or a short steroid burst (commonly 40mg of prednisone daily for approximately 5 days). Research has indicated that steroid bursts are equally as effective as longer tapers, with the added benefit of reducing the risk of adverse effects. (citation: </a:t>
            </a:r>
            <a:r>
              <a:rPr lang="en-US" sz="1800" dirty="0">
                <a:effectLst/>
                <a:latin typeface="Calibri" panose="020F0502020204030204" pitchFamily="34" charset="0"/>
                <a:ea typeface="Calibri" panose="020F0502020204030204" pitchFamily="34" charset="0"/>
              </a:rPr>
              <a:t>Walters JAE, Tan DJ, White CJ, Wood-Baker R. Different durations of corticosteroid therapy for exacerbations of chronic obstructive pulmonary disease. </a:t>
            </a:r>
            <a:r>
              <a:rPr lang="en-US" sz="1800" i="1" dirty="0">
                <a:effectLst/>
                <a:latin typeface="Calibri" panose="020F0502020204030204" pitchFamily="34" charset="0"/>
                <a:ea typeface="Calibri" panose="020F0502020204030204" pitchFamily="34" charset="0"/>
              </a:rPr>
              <a:t>Cochrane Database Syst Rev</a:t>
            </a:r>
            <a:r>
              <a:rPr lang="en-US" sz="1800" dirty="0">
                <a:effectLst/>
                <a:latin typeface="Calibri" panose="020F0502020204030204" pitchFamily="34" charset="0"/>
                <a:ea typeface="Calibri" panose="020F0502020204030204" pitchFamily="34" charset="0"/>
              </a:rPr>
              <a:t>. 2018;2018(3). doi:10.1002/14651858.CD006897.pub4)</a:t>
            </a:r>
          </a:p>
          <a:p>
            <a:endParaRPr lang="en-US" sz="1800" dirty="0">
              <a:effectLst/>
              <a:latin typeface="Calibri" panose="020F0502020204030204" pitchFamily="34" charset="0"/>
            </a:endParaRPr>
          </a:p>
          <a:p>
            <a:r>
              <a:rPr lang="en-US" sz="1800" dirty="0">
                <a:effectLst/>
                <a:latin typeface="Calibri" panose="020F0502020204030204" pitchFamily="34" charset="0"/>
              </a:rPr>
              <a:t>In cases where the exacerbation is leading to hypoxia, supplemental oxygen therapy may be of benefit (especially in those who are already prescribed oxygen).</a:t>
            </a:r>
            <a:endParaRPr lang="en-US" dirty="0"/>
          </a:p>
        </p:txBody>
      </p:sp>
      <p:sp>
        <p:nvSpPr>
          <p:cNvPr id="4" name="Slide Number Placeholder 3"/>
          <p:cNvSpPr>
            <a:spLocks noGrp="1"/>
          </p:cNvSpPr>
          <p:nvPr>
            <p:ph type="sldNum" sz="quarter" idx="5"/>
          </p:nvPr>
        </p:nvSpPr>
        <p:spPr/>
        <p:txBody>
          <a:bodyPr/>
          <a:lstStyle/>
          <a:p>
            <a:fld id="{9F76B651-1486-4958-842A-9B3BD313AF8E}" type="slidenum">
              <a:rPr lang="en-US" smtClean="0"/>
              <a:t>36</a:t>
            </a:fld>
            <a:endParaRPr lang="en-US"/>
          </a:p>
        </p:txBody>
      </p:sp>
    </p:spTree>
    <p:extLst>
      <p:ext uri="{BB962C8B-B14F-4D97-AF65-F5344CB8AC3E}">
        <p14:creationId xmlns:p14="http://schemas.microsoft.com/office/powerpoint/2010/main" val="3855512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much in healthcare, an ounce of prevention is worth a pound of cure. It is important to work with your people with COPD to ensure they have the best defense against acute exacerbations, including proper instruction on handwashing and general hygiene, adequate understanding of their therapy regimen, and an up-to-date vaccination history. Avoiding sick contacts and exposures to pollen, dusts, or other airway irritants is also helpful in prevention. (citation: Guide for Better Living: Exacerbations)</a:t>
            </a:r>
          </a:p>
        </p:txBody>
      </p:sp>
      <p:sp>
        <p:nvSpPr>
          <p:cNvPr id="4" name="Slide Number Placeholder 3"/>
          <p:cNvSpPr>
            <a:spLocks noGrp="1"/>
          </p:cNvSpPr>
          <p:nvPr>
            <p:ph type="sldNum" sz="quarter" idx="5"/>
          </p:nvPr>
        </p:nvSpPr>
        <p:spPr/>
        <p:txBody>
          <a:bodyPr/>
          <a:lstStyle/>
          <a:p>
            <a:fld id="{9F76B651-1486-4958-842A-9B3BD313AF8E}" type="slidenum">
              <a:rPr lang="en-US" smtClean="0"/>
              <a:t>37</a:t>
            </a:fld>
            <a:endParaRPr lang="en-US"/>
          </a:p>
        </p:txBody>
      </p:sp>
    </p:spTree>
    <p:extLst>
      <p:ext uri="{BB962C8B-B14F-4D97-AF65-F5344CB8AC3E}">
        <p14:creationId xmlns:p14="http://schemas.microsoft.com/office/powerpoint/2010/main" val="3219597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586698-73A1-4CE0-9F59-066E69AC2C08}" type="slidenum">
              <a:rPr lang="en-US" smtClean="0"/>
              <a:t>42</a:t>
            </a:fld>
            <a:endParaRPr lang="en-US"/>
          </a:p>
        </p:txBody>
      </p:sp>
    </p:spTree>
    <p:extLst>
      <p:ext uri="{BB962C8B-B14F-4D97-AF65-F5344CB8AC3E}">
        <p14:creationId xmlns:p14="http://schemas.microsoft.com/office/powerpoint/2010/main" val="1901061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586698-73A1-4CE0-9F59-066E69AC2C08}" type="slidenum">
              <a:rPr lang="en-US" smtClean="0"/>
              <a:t>43</a:t>
            </a:fld>
            <a:endParaRPr lang="en-US"/>
          </a:p>
        </p:txBody>
      </p:sp>
    </p:spTree>
    <p:extLst>
      <p:ext uri="{BB962C8B-B14F-4D97-AF65-F5344CB8AC3E}">
        <p14:creationId xmlns:p14="http://schemas.microsoft.com/office/powerpoint/2010/main" val="4088572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to </a:t>
            </a:r>
            <a:r>
              <a:rPr lang="en-US" dirty="0" err="1">
                <a:cs typeface="Calibri"/>
              </a:rPr>
              <a:t>Viatris</a:t>
            </a:r>
            <a:r>
              <a:rPr lang="en-US" dirty="0">
                <a:cs typeface="Calibri"/>
              </a:rPr>
              <a:t> and </a:t>
            </a:r>
            <a:r>
              <a:rPr lang="en-US" dirty="0" err="1">
                <a:cs typeface="Calibri"/>
              </a:rPr>
              <a:t>Theravance</a:t>
            </a:r>
            <a:r>
              <a:rPr lang="en-US" dirty="0">
                <a:cs typeface="Calibri"/>
              </a:rPr>
              <a:t> Biopharma for supporting these educational materials.</a:t>
            </a:r>
            <a:br>
              <a:rPr lang="en-US" dirty="0">
                <a:cs typeface="+mn-lt"/>
              </a:rPr>
            </a:br>
            <a:br>
              <a:rPr lang="en-US" dirty="0">
                <a:cs typeface="+mn-lt"/>
              </a:rPr>
            </a:br>
            <a:r>
              <a:rPr lang="en-US" dirty="0">
                <a:cs typeface="Calibri"/>
              </a:rPr>
              <a:t>For additional information or support, please contact the COPD Foundation at </a:t>
            </a:r>
            <a:r>
              <a:rPr lang="en-US" dirty="0">
                <a:cs typeface="Calibri"/>
                <a:hlinkClick r:id="rId3"/>
              </a:rPr>
              <a:t>info@copdfoundation.org</a:t>
            </a:r>
            <a:r>
              <a:rPr lang="en-US" dirty="0">
                <a:cs typeface="Calibri"/>
              </a:rPr>
              <a:t> or 1-866-731-COPD (2673).</a:t>
            </a:r>
          </a:p>
        </p:txBody>
      </p:sp>
      <p:sp>
        <p:nvSpPr>
          <p:cNvPr id="4" name="Slide Number Placeholder 3"/>
          <p:cNvSpPr>
            <a:spLocks noGrp="1"/>
          </p:cNvSpPr>
          <p:nvPr>
            <p:ph type="sldNum" sz="quarter" idx="5"/>
          </p:nvPr>
        </p:nvSpPr>
        <p:spPr/>
        <p:txBody>
          <a:bodyPr/>
          <a:lstStyle/>
          <a:p>
            <a:fld id="{02586698-73A1-4CE0-9F59-066E69AC2C08}" type="slidenum">
              <a:rPr lang="en-US" smtClean="0"/>
              <a:t>51</a:t>
            </a:fld>
            <a:endParaRPr lang="en-US"/>
          </a:p>
        </p:txBody>
      </p:sp>
    </p:spTree>
    <p:extLst>
      <p:ext uri="{BB962C8B-B14F-4D97-AF65-F5344CB8AC3E}">
        <p14:creationId xmlns:p14="http://schemas.microsoft.com/office/powerpoint/2010/main" val="214257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stereotype of people with COPD falling into specific categories like “pink puffers” or “blue bloaters” is now quite outmoded. Chronic bronchitis and emphysema can lead to each other (or develop simultaneously) and can also be worsened by the presence of asthma (especially if it is poorly controlled). Bronchiectasis, or a thickening of airway walls secondary to chronic infection, is also prevalent in the COPD population.</a:t>
            </a:r>
          </a:p>
        </p:txBody>
      </p:sp>
      <p:sp>
        <p:nvSpPr>
          <p:cNvPr id="4" name="Slide Number Placeholder 3"/>
          <p:cNvSpPr>
            <a:spLocks noGrp="1"/>
          </p:cNvSpPr>
          <p:nvPr>
            <p:ph type="sldNum" sz="quarter" idx="5"/>
          </p:nvPr>
        </p:nvSpPr>
        <p:spPr/>
        <p:txBody>
          <a:bodyPr/>
          <a:lstStyle/>
          <a:p>
            <a:fld id="{02586698-73A1-4CE0-9F59-066E69AC2C08}" type="slidenum">
              <a:rPr lang="en-US" smtClean="0"/>
              <a:t>4</a:t>
            </a:fld>
            <a:endParaRPr lang="en-US"/>
          </a:p>
        </p:txBody>
      </p:sp>
    </p:spTree>
    <p:extLst>
      <p:ext uri="{BB962C8B-B14F-4D97-AF65-F5344CB8AC3E}">
        <p14:creationId xmlns:p14="http://schemas.microsoft.com/office/powerpoint/2010/main" val="97781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large population of people with undiagnosed COPD is often described as the “missing millions.” Improved screening and diagnostic procedures can help find these people and provide access to treatment options.</a:t>
            </a:r>
          </a:p>
        </p:txBody>
      </p:sp>
      <p:sp>
        <p:nvSpPr>
          <p:cNvPr id="4" name="Slide Number Placeholder 3"/>
          <p:cNvSpPr>
            <a:spLocks noGrp="1"/>
          </p:cNvSpPr>
          <p:nvPr>
            <p:ph type="sldNum" sz="quarter" idx="5"/>
          </p:nvPr>
        </p:nvSpPr>
        <p:spPr/>
        <p:txBody>
          <a:bodyPr/>
          <a:lstStyle/>
          <a:p>
            <a:fld id="{02586698-73A1-4CE0-9F59-066E69AC2C08}" type="slidenum">
              <a:rPr lang="en-US" smtClean="0"/>
              <a:t>6</a:t>
            </a:fld>
            <a:endParaRPr lang="en-US"/>
          </a:p>
        </p:txBody>
      </p:sp>
    </p:spTree>
    <p:extLst>
      <p:ext uri="{BB962C8B-B14F-4D97-AF65-F5344CB8AC3E}">
        <p14:creationId xmlns:p14="http://schemas.microsoft.com/office/powerpoint/2010/main" val="249795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Far from being only a “smoker’s disease,” roughly 20-25% of COPD cases occur in nonsmokers.</a:t>
            </a:r>
            <a:r>
              <a:rPr lang="en-US" baseline="30000"/>
              <a:t>3</a:t>
            </a:r>
            <a:r>
              <a:rPr lang="en-US"/>
              <a:t> Approximately 1-3% of COPD cases are caused by alpha-1 antitrypsin deficiency, which is genetically transmitted. For this reason, best practice standards indicate all people with evidence of chronic obstruction on spirometry should be screened for genetic COPD. This is a simple blood test or cheek swab that can be done in the office setting.</a:t>
            </a:r>
          </a:p>
        </p:txBody>
      </p:sp>
      <p:sp>
        <p:nvSpPr>
          <p:cNvPr id="4" name="Slide Number Placeholder 3"/>
          <p:cNvSpPr>
            <a:spLocks noGrp="1"/>
          </p:cNvSpPr>
          <p:nvPr>
            <p:ph type="sldNum" sz="quarter" idx="5"/>
          </p:nvPr>
        </p:nvSpPr>
        <p:spPr/>
        <p:txBody>
          <a:bodyPr/>
          <a:lstStyle/>
          <a:p>
            <a:fld id="{02586698-73A1-4CE0-9F59-066E69AC2C08}" type="slidenum">
              <a:rPr lang="en-US" smtClean="0"/>
              <a:t>7</a:t>
            </a:fld>
            <a:endParaRPr lang="en-US"/>
          </a:p>
        </p:txBody>
      </p:sp>
    </p:spTree>
    <p:extLst>
      <p:ext uri="{BB962C8B-B14F-4D97-AF65-F5344CB8AC3E}">
        <p14:creationId xmlns:p14="http://schemas.microsoft.com/office/powerpoint/2010/main" val="184628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barriers have been found to improving the diagnostic process.</a:t>
            </a:r>
            <a:r>
              <a:rPr lang="en-US" baseline="30000"/>
              <a:t>4</a:t>
            </a:r>
            <a:r>
              <a:rPr lang="en-US"/>
              <a:t> First and foremost, conversations with patients experiencing shortness of breath and/or chronic cough can tease out additional context and improve their comfort level. Pulmonary function testing, particularly high-quality spirometry, is also essential.</a:t>
            </a:r>
          </a:p>
        </p:txBody>
      </p:sp>
      <p:sp>
        <p:nvSpPr>
          <p:cNvPr id="4" name="Slide Number Placeholder 3"/>
          <p:cNvSpPr>
            <a:spLocks noGrp="1"/>
          </p:cNvSpPr>
          <p:nvPr>
            <p:ph type="sldNum" sz="quarter" idx="5"/>
          </p:nvPr>
        </p:nvSpPr>
        <p:spPr/>
        <p:txBody>
          <a:bodyPr/>
          <a:lstStyle/>
          <a:p>
            <a:fld id="{02586698-73A1-4CE0-9F59-066E69AC2C08}" type="slidenum">
              <a:rPr lang="en-US" smtClean="0"/>
              <a:t>8</a:t>
            </a:fld>
            <a:endParaRPr lang="en-US"/>
          </a:p>
        </p:txBody>
      </p:sp>
    </p:spTree>
    <p:extLst>
      <p:ext uri="{BB962C8B-B14F-4D97-AF65-F5344CB8AC3E}">
        <p14:creationId xmlns:p14="http://schemas.microsoft.com/office/powerpoint/2010/main" val="25813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586698-73A1-4CE0-9F59-066E69AC2C08}" type="slidenum">
              <a:rPr lang="en-US" smtClean="0"/>
              <a:t>9</a:t>
            </a:fld>
            <a:endParaRPr lang="en-US"/>
          </a:p>
        </p:txBody>
      </p:sp>
    </p:spTree>
    <p:extLst>
      <p:ext uri="{BB962C8B-B14F-4D97-AF65-F5344CB8AC3E}">
        <p14:creationId xmlns:p14="http://schemas.microsoft.com/office/powerpoint/2010/main" val="47689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 that optimal technique and maximal effort are all essential to gathering high-quality data through spirometry. Test subjects require active coaching for best results. Clinicians may want to consider a full pulmonary function test, including diffusion capacity (DLCO), for additional context.</a:t>
            </a:r>
          </a:p>
        </p:txBody>
      </p:sp>
      <p:sp>
        <p:nvSpPr>
          <p:cNvPr id="4" name="Slide Number Placeholder 3"/>
          <p:cNvSpPr>
            <a:spLocks noGrp="1"/>
          </p:cNvSpPr>
          <p:nvPr>
            <p:ph type="sldNum" sz="quarter" idx="5"/>
          </p:nvPr>
        </p:nvSpPr>
        <p:spPr/>
        <p:txBody>
          <a:bodyPr/>
          <a:lstStyle/>
          <a:p>
            <a:fld id="{02586698-73A1-4CE0-9F59-066E69AC2C08}" type="slidenum">
              <a:rPr lang="en-US" smtClean="0"/>
              <a:t>11</a:t>
            </a:fld>
            <a:endParaRPr lang="en-US"/>
          </a:p>
        </p:txBody>
      </p:sp>
    </p:spTree>
    <p:extLst>
      <p:ext uri="{BB962C8B-B14F-4D97-AF65-F5344CB8AC3E}">
        <p14:creationId xmlns:p14="http://schemas.microsoft.com/office/powerpoint/2010/main" val="27691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COPDGene study has given us a wealth of information and may represent a more comprehensive way to find and treat people with COPD and related symptoms than the traditional reliance on spirometry alone.</a:t>
            </a:r>
            <a:r>
              <a:rPr lang="en-US" baseline="30000"/>
              <a:t>7</a:t>
            </a:r>
          </a:p>
        </p:txBody>
      </p:sp>
      <p:sp>
        <p:nvSpPr>
          <p:cNvPr id="4" name="Slide Number Placeholder 3"/>
          <p:cNvSpPr>
            <a:spLocks noGrp="1"/>
          </p:cNvSpPr>
          <p:nvPr>
            <p:ph type="sldNum" sz="quarter" idx="5"/>
          </p:nvPr>
        </p:nvSpPr>
        <p:spPr/>
        <p:txBody>
          <a:bodyPr/>
          <a:lstStyle/>
          <a:p>
            <a:fld id="{02586698-73A1-4CE0-9F59-066E69AC2C08}" type="slidenum">
              <a:rPr lang="en-US" smtClean="0"/>
              <a:t>12</a:t>
            </a:fld>
            <a:endParaRPr lang="en-US"/>
          </a:p>
        </p:txBody>
      </p:sp>
    </p:spTree>
    <p:extLst>
      <p:ext uri="{BB962C8B-B14F-4D97-AF65-F5344CB8AC3E}">
        <p14:creationId xmlns:p14="http://schemas.microsoft.com/office/powerpoint/2010/main" val="16987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07B8-7262-408E-8872-4338B859BE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1398F1-0A35-461D-9A0D-07797B608E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D1F999-1A83-441C-9819-C4C7E48077AF}"/>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5" name="Footer Placeholder 4">
            <a:extLst>
              <a:ext uri="{FF2B5EF4-FFF2-40B4-BE49-F238E27FC236}">
                <a16:creationId xmlns:a16="http://schemas.microsoft.com/office/drawing/2014/main" id="{6FC18938-501D-4B70-B1DB-3932F6AC1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A8603-892E-466A-98A2-CDE6801FA108}"/>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87834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7186-91AF-4032-9E96-274CC150D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A71B42-D3A6-4C5C-B35F-C52A49147E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CE870-F221-4EB4-A779-0508A002C519}"/>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5" name="Footer Placeholder 4">
            <a:extLst>
              <a:ext uri="{FF2B5EF4-FFF2-40B4-BE49-F238E27FC236}">
                <a16:creationId xmlns:a16="http://schemas.microsoft.com/office/drawing/2014/main" id="{E2A9276D-BB2A-4F25-9113-1397F15E5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10816-7D7E-4C01-ABF1-1D04A66C91B7}"/>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420445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65FEB0-0450-4B4A-BC85-25334E89C2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1C95F-B1E3-47F5-B704-AC3F70825B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010AB-F1C6-4CF7-A24E-B62DE73F71DB}"/>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5" name="Footer Placeholder 4">
            <a:extLst>
              <a:ext uri="{FF2B5EF4-FFF2-40B4-BE49-F238E27FC236}">
                <a16:creationId xmlns:a16="http://schemas.microsoft.com/office/drawing/2014/main" id="{A914204D-A3B3-476F-832B-85441F9B1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229E4-44CB-4D8D-B8E0-7DC2BBEEFC2F}"/>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92798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ubti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3451" y="1423737"/>
            <a:ext cx="10916653" cy="405064"/>
          </a:xfrm>
        </p:spPr>
        <p:txBody>
          <a:bodyPr>
            <a:normAutofit/>
          </a:bodyPr>
          <a:lstStyle>
            <a:lvl1pPr marL="0" indent="0" algn="ctr">
              <a:buNone/>
              <a:defRPr sz="2200" b="0">
                <a:solidFill>
                  <a:srgbClr val="003A7C"/>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6" name="Slide Number Placeholder 5"/>
          <p:cNvSpPr>
            <a:spLocks noGrp="1"/>
          </p:cNvSpPr>
          <p:nvPr>
            <p:ph type="sldNum" sz="quarter" idx="12"/>
          </p:nvPr>
        </p:nvSpPr>
        <p:spPr>
          <a:xfrm>
            <a:off x="0" y="6384759"/>
            <a:ext cx="12192000" cy="473242"/>
          </a:xfrm>
        </p:spPr>
        <p:txBody>
          <a:bodyPr/>
          <a:lstStyle/>
          <a:p>
            <a:fld id="{47BB9379-050D-4B38-94E8-CEDDB723FF88}" type="slidenum">
              <a:rPr lang="en-US" smtClean="0"/>
              <a:pPr/>
              <a:t>‹#›</a:t>
            </a:fld>
            <a:endParaRPr lang="en-US"/>
          </a:p>
        </p:txBody>
      </p:sp>
      <p:sp>
        <p:nvSpPr>
          <p:cNvPr id="10" name="Text Placeholder 9"/>
          <p:cNvSpPr>
            <a:spLocks noGrp="1"/>
          </p:cNvSpPr>
          <p:nvPr>
            <p:ph type="body" sz="quarter" idx="13"/>
          </p:nvPr>
        </p:nvSpPr>
        <p:spPr>
          <a:xfrm>
            <a:off x="538163" y="2101850"/>
            <a:ext cx="10939462" cy="3440113"/>
          </a:xfrm>
        </p:spPr>
        <p:txBody>
          <a:bodyPr/>
          <a:lstStyle>
            <a:lvl1pPr>
              <a:defRPr sz="1800">
                <a:solidFill>
                  <a:srgbClr val="004181"/>
                </a:solidFill>
                <a:latin typeface="+mn-lt"/>
              </a:defRPr>
            </a:lvl1pPr>
            <a:lvl2pPr>
              <a:defRPr sz="1600">
                <a:solidFill>
                  <a:srgbClr val="003D7F"/>
                </a:solidFill>
                <a:latin typeface="+mn-lt"/>
              </a:defRPr>
            </a:lvl2pPr>
            <a:lvl3pPr>
              <a:defRPr sz="1600">
                <a:solidFill>
                  <a:srgbClr val="013F80"/>
                </a:solidFill>
                <a:latin typeface="+mn-lt"/>
              </a:defRPr>
            </a:lvl3pPr>
            <a:lvl4pPr>
              <a:defRPr sz="1600">
                <a:solidFill>
                  <a:srgbClr val="003B7E"/>
                </a:solidFill>
                <a:latin typeface="+mn-lt"/>
              </a:defRPr>
            </a:lvl4pPr>
            <a:lvl5pPr>
              <a:defRPr sz="1600">
                <a:solidFill>
                  <a:srgbClr val="00428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C9D4198F-3B4E-446C-B480-2E98516A662A}"/>
              </a:ext>
            </a:extLst>
          </p:cNvPr>
          <p:cNvSpPr>
            <a:spLocks noGrp="1"/>
          </p:cNvSpPr>
          <p:nvPr>
            <p:ph type="title"/>
          </p:nvPr>
        </p:nvSpPr>
        <p:spPr>
          <a:xfrm>
            <a:off x="160712" y="379681"/>
            <a:ext cx="11870575" cy="526298"/>
          </a:xfrm>
          <a:prstGeom prst="rect">
            <a:avLst/>
          </a:prstGeom>
          <a:solidFill>
            <a:srgbClr val="F36C35"/>
          </a:solidFill>
        </p:spPr>
        <p:txBody>
          <a:bodyPr vert="horz" lIns="640080" tIns="0" rIns="640080" bIns="27432" rtlCol="0" anchor="ctr">
            <a:spAutoFit/>
          </a:bodyPr>
          <a:lstStyle/>
          <a:p>
            <a:r>
              <a:rPr lang="en-US"/>
              <a:t>Click to edit Master title style</a:t>
            </a:r>
          </a:p>
        </p:txBody>
      </p:sp>
    </p:spTree>
    <p:extLst>
      <p:ext uri="{BB962C8B-B14F-4D97-AF65-F5344CB8AC3E}">
        <p14:creationId xmlns:p14="http://schemas.microsoft.com/office/powerpoint/2010/main" val="213826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FFF0-EABD-43C9-8274-2CD61574E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D1A8C-45A2-434C-911B-C94AE08FF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5EB6D-8F98-4161-B7FF-DE6AFD83B883}"/>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5" name="Footer Placeholder 4">
            <a:extLst>
              <a:ext uri="{FF2B5EF4-FFF2-40B4-BE49-F238E27FC236}">
                <a16:creationId xmlns:a16="http://schemas.microsoft.com/office/drawing/2014/main" id="{ADB0C42B-59D7-47D2-B64F-7A6F75B51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EAA52-E15A-4C83-B20E-4772A6C4B7DC}"/>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28702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CBE9-DBFE-4D81-8F4A-192E291696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1C8CEF-564A-4B4E-8108-833C82A606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E0271-2BA2-421E-B1AF-5013660817B7}"/>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5" name="Footer Placeholder 4">
            <a:extLst>
              <a:ext uri="{FF2B5EF4-FFF2-40B4-BE49-F238E27FC236}">
                <a16:creationId xmlns:a16="http://schemas.microsoft.com/office/drawing/2014/main" id="{695FE735-BE23-4AA7-8F2E-BBC7E95C4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46137-0BDE-4641-BF66-69F23FDB0253}"/>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46623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D39E-E343-4DBB-9567-304C05CEE1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EF85D-536D-42B8-B851-260601F1B7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F890FA-5DE2-4C7C-BBF5-B492886BC2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AEDCB6-F8E5-44E7-B523-22778F0F8C13}"/>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6" name="Footer Placeholder 5">
            <a:extLst>
              <a:ext uri="{FF2B5EF4-FFF2-40B4-BE49-F238E27FC236}">
                <a16:creationId xmlns:a16="http://schemas.microsoft.com/office/drawing/2014/main" id="{C1ED6C0B-C3D7-487E-8979-22F5D1279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A799F-48F4-4BC0-8C0F-2F744A725895}"/>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4835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686E-8A11-45DB-AF54-6DE7CDB92C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A58DD4-F70E-4C48-B529-A0FC18AC7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D8BD4-F6A8-4A13-81CE-23292EF21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57398-C5B6-478E-A640-BE61A9392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7D967D-0DC5-485B-ABD2-24DE2D6D59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5F285-4DAD-437F-A5C0-5CB848A2E09E}"/>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8" name="Footer Placeholder 7">
            <a:extLst>
              <a:ext uri="{FF2B5EF4-FFF2-40B4-BE49-F238E27FC236}">
                <a16:creationId xmlns:a16="http://schemas.microsoft.com/office/drawing/2014/main" id="{8E8C961B-6584-48ED-8DFD-23F98CE1B4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53ECB7-08CC-44C7-ADA6-D35C7AB34196}"/>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91721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2AF2-CDC6-4DA9-BF2A-7F55A37F29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49D685-F5CA-46A9-B054-66918CB34868}"/>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4" name="Footer Placeholder 3">
            <a:extLst>
              <a:ext uri="{FF2B5EF4-FFF2-40B4-BE49-F238E27FC236}">
                <a16:creationId xmlns:a16="http://schemas.microsoft.com/office/drawing/2014/main" id="{FED84B52-5D07-413C-9189-EE35A3FFD8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977D8-7DC9-48B4-89FE-C096A1C1DE5C}"/>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386436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65D4F-E1E7-40BB-9433-10FB6278406E}"/>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3" name="Footer Placeholder 2">
            <a:extLst>
              <a:ext uri="{FF2B5EF4-FFF2-40B4-BE49-F238E27FC236}">
                <a16:creationId xmlns:a16="http://schemas.microsoft.com/office/drawing/2014/main" id="{A70F425E-5AFA-4DB2-B614-8A2B1D8FE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A9E54-1585-41E0-AD8E-D75DA04A5842}"/>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38552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1D4D-6C74-4D2D-A772-7098BAC2B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1A96E6-AF23-4C13-A509-F5885FB1CB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F9F24-16BA-45D8-A174-7DB01A2D8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147BF5-E80E-4C7D-998E-896E9312CC05}"/>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6" name="Footer Placeholder 5">
            <a:extLst>
              <a:ext uri="{FF2B5EF4-FFF2-40B4-BE49-F238E27FC236}">
                <a16:creationId xmlns:a16="http://schemas.microsoft.com/office/drawing/2014/main" id="{445793E0-C44F-4912-832F-4AAFAC0B0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11FEE-87B0-492F-8623-20865F67AFA6}"/>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93122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607A4-151C-42A7-9D5E-B000EA81A9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2610FC-31C4-4F6A-BC4E-DAF494DFC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BFB37-624A-400F-83BC-6D890878A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A20C2-6061-4D43-B892-66F55CAB40B4}"/>
              </a:ext>
            </a:extLst>
          </p:cNvPr>
          <p:cNvSpPr>
            <a:spLocks noGrp="1"/>
          </p:cNvSpPr>
          <p:nvPr>
            <p:ph type="dt" sz="half" idx="10"/>
          </p:nvPr>
        </p:nvSpPr>
        <p:spPr/>
        <p:txBody>
          <a:bodyPr/>
          <a:lstStyle/>
          <a:p>
            <a:fld id="{FF19B5EC-74CB-4F14-AF7D-F280B2BBDD5E}" type="datetimeFigureOut">
              <a:rPr lang="en-US" smtClean="0"/>
              <a:t>3/8/2022</a:t>
            </a:fld>
            <a:endParaRPr lang="en-US"/>
          </a:p>
        </p:txBody>
      </p:sp>
      <p:sp>
        <p:nvSpPr>
          <p:cNvPr id="6" name="Footer Placeholder 5">
            <a:extLst>
              <a:ext uri="{FF2B5EF4-FFF2-40B4-BE49-F238E27FC236}">
                <a16:creationId xmlns:a16="http://schemas.microsoft.com/office/drawing/2014/main" id="{9C28D6EF-DB4B-45A6-95F6-A9F3A8A34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F13F0-0815-4694-818D-7DB3E3E3EA3E}"/>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28613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F210F7-B81A-4C0E-B3B0-6FFE9ADEA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FADFA-2827-432D-A007-A4312D8A4A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FC1B3-4681-4BAB-BCA2-C6965B2CE5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9B5EC-74CB-4F14-AF7D-F280B2BBDD5E}" type="datetimeFigureOut">
              <a:rPr lang="en-US" smtClean="0"/>
              <a:t>3/8/2022</a:t>
            </a:fld>
            <a:endParaRPr lang="en-US"/>
          </a:p>
        </p:txBody>
      </p:sp>
      <p:sp>
        <p:nvSpPr>
          <p:cNvPr id="5" name="Footer Placeholder 4">
            <a:extLst>
              <a:ext uri="{FF2B5EF4-FFF2-40B4-BE49-F238E27FC236}">
                <a16:creationId xmlns:a16="http://schemas.microsoft.com/office/drawing/2014/main" id="{C9BAC5EE-0A0C-4472-914C-98FA7B3EB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BC8C86-2F20-4135-A1B2-A1DB8C964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509A7-7E7A-4EA9-9099-82A36B639B06}" type="slidenum">
              <a:rPr lang="en-US" smtClean="0"/>
              <a:t>‹#›</a:t>
            </a:fld>
            <a:endParaRPr lang="en-US"/>
          </a:p>
        </p:txBody>
      </p:sp>
    </p:spTree>
    <p:extLst>
      <p:ext uri="{BB962C8B-B14F-4D97-AF65-F5344CB8AC3E}">
        <p14:creationId xmlns:p14="http://schemas.microsoft.com/office/powerpoint/2010/main" val="459597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1.wmf"/><Relationship Id="rId5" Type="http://schemas.openxmlformats.org/officeDocument/2006/relationships/oleObject" Target="../embeddings/oleObject1.bin"/><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112F00-F253-494D-AF1D-AB0A56B2E9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28"/>
            <a:ext cx="12192000" cy="6857142"/>
          </a:xfrm>
          <a:prstGeom prst="rect">
            <a:avLst/>
          </a:prstGeom>
        </p:spPr>
      </p:pic>
    </p:spTree>
    <p:extLst>
      <p:ext uri="{BB962C8B-B14F-4D97-AF65-F5344CB8AC3E}">
        <p14:creationId xmlns:p14="http://schemas.microsoft.com/office/powerpoint/2010/main" val="177059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AB555BE-78B6-4FB8-8C80-D7687DD2F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740676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643CE11-E5CC-4095-B552-E3DA724C3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583743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30F51487-76B9-474F-9716-9FB9A940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450988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FCB55651-729B-48F7-98A0-52D708B2D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128852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F9971744-42ED-40E1-AB86-C6EB0B0B9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211011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289E170D-D611-4DFF-B4F1-48AB7FC0D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979138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BCF1B7D-FF4F-4571-9FB5-5025B584E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7043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468C26F-D245-41DA-966A-D90A5B797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
            <a:ext cx="12192000" cy="6856661"/>
          </a:xfrm>
          <a:prstGeom prst="rect">
            <a:avLst/>
          </a:prstGeom>
        </p:spPr>
      </p:pic>
    </p:spTree>
    <p:extLst>
      <p:ext uri="{BB962C8B-B14F-4D97-AF65-F5344CB8AC3E}">
        <p14:creationId xmlns:p14="http://schemas.microsoft.com/office/powerpoint/2010/main" val="1759039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BCA08D0F-89A0-49B9-A56E-A3A83B410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166733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E095395-F308-4A62-A66C-11BDF2460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6294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32390CA9-D2C6-4AD9-828F-640D0B33B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9"/>
            <a:ext cx="12192000" cy="6856042"/>
          </a:xfrm>
          <a:prstGeom prst="rect">
            <a:avLst/>
          </a:prstGeom>
        </p:spPr>
      </p:pic>
    </p:spTree>
    <p:extLst>
      <p:ext uri="{BB962C8B-B14F-4D97-AF65-F5344CB8AC3E}">
        <p14:creationId xmlns:p14="http://schemas.microsoft.com/office/powerpoint/2010/main" val="3208644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alendar&#10;&#10;Description automatically generated with low confidence">
            <a:extLst>
              <a:ext uri="{FF2B5EF4-FFF2-40B4-BE49-F238E27FC236}">
                <a16:creationId xmlns:a16="http://schemas.microsoft.com/office/drawing/2014/main" id="{52ABD11F-A492-49C9-AF9E-3F470AB31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081303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D541A44-5E40-406B-AFB2-AC79B0A73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335069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34589DE6-87CB-43FE-91E7-DFD004A7D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712928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screenshot&#10;&#10;Description automatically generated">
            <a:extLst>
              <a:ext uri="{FF2B5EF4-FFF2-40B4-BE49-F238E27FC236}">
                <a16:creationId xmlns:a16="http://schemas.microsoft.com/office/drawing/2014/main" id="{21B1DD60-5924-42DE-98AF-D6778F1A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455216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F55C751-37FE-44E3-9FBA-456781269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4"/>
            <a:ext cx="12192000" cy="6856852"/>
          </a:xfrm>
          <a:prstGeom prst="rect">
            <a:avLst/>
          </a:prstGeom>
        </p:spPr>
      </p:pic>
    </p:spTree>
    <p:extLst>
      <p:ext uri="{BB962C8B-B14F-4D97-AF65-F5344CB8AC3E}">
        <p14:creationId xmlns:p14="http://schemas.microsoft.com/office/powerpoint/2010/main" val="2356420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EEA8CD9B-D1C2-4EC3-8C80-812B8BB5D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266174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FD3338C4-7B68-4C12-AD7E-58B21EBB9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002701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EC822C6B-6529-4408-A143-C695A48B9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525513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9DD0AC0E-8052-4E47-A70F-4046CC7C9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11037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FBD43F22-F5EF-4E2F-A69D-1F39DDF88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197606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8C9828C-2172-44D9-B79D-59B53D2F2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403402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40F0532-6235-4685-ABF6-37821C37A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71811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3A856898-A916-4C82-B97A-561B916C5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085800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77694DFE-89A7-421F-8170-3EF4E043F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20024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183E1BE-45B2-4F99-A721-6FE749050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184316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2415E08A-1FA9-43E5-883E-A8957ACB4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620165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156EA414-4F57-403B-8F3C-EE04C54CA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
            <a:ext cx="12192000" cy="6857359"/>
          </a:xfrm>
          <a:prstGeom prst="rect">
            <a:avLst/>
          </a:prstGeom>
        </p:spPr>
      </p:pic>
    </p:spTree>
    <p:extLst>
      <p:ext uri="{BB962C8B-B14F-4D97-AF65-F5344CB8AC3E}">
        <p14:creationId xmlns:p14="http://schemas.microsoft.com/office/powerpoint/2010/main" val="26127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F8AAD9B-F468-4F11-A83C-EE07B4D4F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638457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6538CEFA-74EF-4DAC-9DFA-DFB483F3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722371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E0ECF6D2-1D04-4364-B769-8E435F760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84720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4FC3D38-5E40-44A8-95D3-17DA85F67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178756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1466AE-4AA1-4A79-B347-870239A4BEA5}"/>
              </a:ext>
            </a:extLst>
          </p:cNvPr>
          <p:cNvSpPr>
            <a:spLocks noGrp="1"/>
          </p:cNvSpPr>
          <p:nvPr>
            <p:ph type="title"/>
          </p:nvPr>
        </p:nvSpPr>
        <p:spPr/>
        <p:txBody>
          <a:bodyPr/>
          <a:lstStyle/>
          <a:p>
            <a:endParaRPr lang="en-US"/>
          </a:p>
        </p:txBody>
      </p:sp>
      <p:pic>
        <p:nvPicPr>
          <p:cNvPr id="5" name="Picture 4" descr="A picture containing diagram&#10;&#10;Description automatically generated">
            <a:extLst>
              <a:ext uri="{FF2B5EF4-FFF2-40B4-BE49-F238E27FC236}">
                <a16:creationId xmlns:a16="http://schemas.microsoft.com/office/drawing/2014/main" id="{666E953A-9C17-4DDA-956C-3225AC0E5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216836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9F042453-C9CF-4050-8957-ED78B7896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
            <a:ext cx="12192000" cy="6857006"/>
          </a:xfrm>
          <a:prstGeom prst="rect">
            <a:avLst/>
          </a:prstGeom>
        </p:spPr>
      </p:pic>
    </p:spTree>
    <p:extLst>
      <p:ext uri="{BB962C8B-B14F-4D97-AF65-F5344CB8AC3E}">
        <p14:creationId xmlns:p14="http://schemas.microsoft.com/office/powerpoint/2010/main" val="1833539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501147B0-F2F1-451A-9B37-40058BA15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705603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5A3B0979-B43F-4B92-8814-181C31C04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
            <a:ext cx="12192000" cy="6856805"/>
          </a:xfrm>
          <a:prstGeom prst="rect">
            <a:avLst/>
          </a:prstGeom>
        </p:spPr>
      </p:pic>
    </p:spTree>
    <p:extLst>
      <p:ext uri="{BB962C8B-B14F-4D97-AF65-F5344CB8AC3E}">
        <p14:creationId xmlns:p14="http://schemas.microsoft.com/office/powerpoint/2010/main" val="3282762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13A84-FFC1-486C-9DAD-2E7CD099E2A2}"/>
              </a:ext>
            </a:extLst>
          </p:cNvPr>
          <p:cNvPicPr>
            <a:picLocks noChangeAspect="1"/>
          </p:cNvPicPr>
          <p:nvPr/>
        </p:nvPicPr>
        <p:blipFill>
          <a:blip r:embed="rId3"/>
          <a:stretch>
            <a:fillRect/>
          </a:stretch>
        </p:blipFill>
        <p:spPr>
          <a:xfrm>
            <a:off x="-68826" y="-29940"/>
            <a:ext cx="12260826" cy="6879263"/>
          </a:xfrm>
          <a:prstGeom prst="rect">
            <a:avLst/>
          </a:prstGeom>
        </p:spPr>
      </p:pic>
    </p:spTree>
    <p:extLst>
      <p:ext uri="{BB962C8B-B14F-4D97-AF65-F5344CB8AC3E}">
        <p14:creationId xmlns:p14="http://schemas.microsoft.com/office/powerpoint/2010/main" val="1907477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E340E6E-A235-49D8-8347-1469CE001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692100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7413C346-6A8A-4EC1-B83B-44D8591EC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234914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CA185CA8-972E-449A-AC98-434B25CDE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
            <a:ext cx="12192000" cy="6857641"/>
          </a:xfrm>
          <a:prstGeom prst="rect">
            <a:avLst/>
          </a:prstGeom>
        </p:spPr>
      </p:pic>
    </p:spTree>
    <p:extLst>
      <p:ext uri="{BB962C8B-B14F-4D97-AF65-F5344CB8AC3E}">
        <p14:creationId xmlns:p14="http://schemas.microsoft.com/office/powerpoint/2010/main" val="2764446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ext, application&#10;&#10;Description automatically generated">
            <a:extLst>
              <a:ext uri="{FF2B5EF4-FFF2-40B4-BE49-F238E27FC236}">
                <a16:creationId xmlns:a16="http://schemas.microsoft.com/office/drawing/2014/main" id="{34EFA0C4-7C92-447F-B11B-0236DA8B4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668739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B6AB0FAD-7E7F-48C1-9B04-83490CAE8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
            <a:ext cx="12192000" cy="6857138"/>
          </a:xfrm>
          <a:prstGeom prst="rect">
            <a:avLst/>
          </a:prstGeom>
        </p:spPr>
      </p:pic>
    </p:spTree>
    <p:extLst>
      <p:ext uri="{BB962C8B-B14F-4D97-AF65-F5344CB8AC3E}">
        <p14:creationId xmlns:p14="http://schemas.microsoft.com/office/powerpoint/2010/main" val="2665618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AC0A8CB8-01E9-4E74-A2CD-660DE5A5C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09116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17EB89B-55C0-4C0C-8B2C-A10C54D96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305514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ord&#10;&#10;Description automatically generated">
            <a:extLst>
              <a:ext uri="{FF2B5EF4-FFF2-40B4-BE49-F238E27FC236}">
                <a16:creationId xmlns:a16="http://schemas.microsoft.com/office/drawing/2014/main" id="{FF231A9A-11D3-40DB-ABDE-F9F668887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
            <a:ext cx="12192000" cy="6856877"/>
          </a:xfrm>
          <a:prstGeom prst="rect">
            <a:avLst/>
          </a:prstGeom>
        </p:spPr>
      </p:pic>
    </p:spTree>
    <p:extLst>
      <p:ext uri="{BB962C8B-B14F-4D97-AF65-F5344CB8AC3E}">
        <p14:creationId xmlns:p14="http://schemas.microsoft.com/office/powerpoint/2010/main" val="3324176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6BA21673-5631-48BB-B34B-691EABBCA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
            <a:ext cx="12192000" cy="6857359"/>
          </a:xfrm>
          <a:prstGeom prst="rect">
            <a:avLst/>
          </a:prstGeom>
        </p:spPr>
      </p:pic>
      <p:graphicFrame>
        <p:nvGraphicFramePr>
          <p:cNvPr id="4" name="Object 3">
            <a:extLst>
              <a:ext uri="{FF2B5EF4-FFF2-40B4-BE49-F238E27FC236}">
                <a16:creationId xmlns:a16="http://schemas.microsoft.com/office/drawing/2014/main" id="{B88D7FF0-34F3-4E89-BAD9-3BC1C48C2F7F}"/>
              </a:ext>
            </a:extLst>
          </p:cNvPr>
          <p:cNvGraphicFramePr>
            <a:graphicFrameLocks noChangeAspect="1"/>
          </p:cNvGraphicFramePr>
          <p:nvPr>
            <p:extLst>
              <p:ext uri="{D42A27DB-BD31-4B8C-83A1-F6EECF244321}">
                <p14:modId xmlns:p14="http://schemas.microsoft.com/office/powerpoint/2010/main" val="254222218"/>
              </p:ext>
            </p:extLst>
          </p:nvPr>
        </p:nvGraphicFramePr>
        <p:xfrm>
          <a:off x="6218801" y="4733229"/>
          <a:ext cx="2404938" cy="129302"/>
        </p:xfrm>
        <a:graphic>
          <a:graphicData uri="http://schemas.openxmlformats.org/presentationml/2006/ole">
            <mc:AlternateContent xmlns:mc="http://schemas.openxmlformats.org/markup-compatibility/2006">
              <mc:Choice xmlns:v="urn:schemas-microsoft-com:vml" Requires="v">
                <p:oleObj spid="_x0000_s94209" r:id="rId5" imgW="9802080" imgH="527040" progId="">
                  <p:embed/>
                </p:oleObj>
              </mc:Choice>
              <mc:Fallback>
                <p:oleObj r:id="rId5" imgW="9802080" imgH="527040" progId="">
                  <p:embed/>
                  <p:pic>
                    <p:nvPicPr>
                      <p:cNvPr id="4" name="Object 3">
                        <a:extLst>
                          <a:ext uri="{FF2B5EF4-FFF2-40B4-BE49-F238E27FC236}">
                            <a16:creationId xmlns:a16="http://schemas.microsoft.com/office/drawing/2014/main" id="{B88D7FF0-34F3-4E89-BAD9-3BC1C48C2F7F}"/>
                          </a:ext>
                        </a:extLst>
                      </p:cNvPr>
                      <p:cNvPicPr/>
                      <p:nvPr/>
                    </p:nvPicPr>
                    <p:blipFill>
                      <a:blip r:embed="rId6"/>
                      <a:stretch>
                        <a:fillRect/>
                      </a:stretch>
                    </p:blipFill>
                    <p:spPr>
                      <a:xfrm>
                        <a:off x="6218801" y="4733229"/>
                        <a:ext cx="2404938" cy="129302"/>
                      </a:xfrm>
                      <a:prstGeom prst="rect">
                        <a:avLst/>
                      </a:prstGeom>
                    </p:spPr>
                  </p:pic>
                </p:oleObj>
              </mc:Fallback>
            </mc:AlternateContent>
          </a:graphicData>
        </a:graphic>
      </p:graphicFrame>
    </p:spTree>
    <p:extLst>
      <p:ext uri="{BB962C8B-B14F-4D97-AF65-F5344CB8AC3E}">
        <p14:creationId xmlns:p14="http://schemas.microsoft.com/office/powerpoint/2010/main" val="271728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imeline&#10;&#10;Description automatically generated">
            <a:extLst>
              <a:ext uri="{FF2B5EF4-FFF2-40B4-BE49-F238E27FC236}">
                <a16:creationId xmlns:a16="http://schemas.microsoft.com/office/drawing/2014/main" id="{73B3F5AD-EFE0-4485-9BCF-9DB8B7CE4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127421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48AD5E7-F7A5-45C7-8831-DA171F515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677663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5977ED6-129A-41FD-ADE0-83A604593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525515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DC57E75-EBB2-4F9B-80B6-FA62F307C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73790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97E5916863D54A980313EF9BA0D2A4" ma:contentTypeVersion="12" ma:contentTypeDescription="Create a new document." ma:contentTypeScope="" ma:versionID="34e2ad391bcda99a667efef75ba5280a">
  <xsd:schema xmlns:xsd="http://www.w3.org/2001/XMLSchema" xmlns:xs="http://www.w3.org/2001/XMLSchema" xmlns:p="http://schemas.microsoft.com/office/2006/metadata/properties" xmlns:ns2="e056f9ce-a9e9-4180-91dd-7f8cda432af0" xmlns:ns3="732755d3-68d7-4cc0-8806-a6887d6c337a" targetNamespace="http://schemas.microsoft.com/office/2006/metadata/properties" ma:root="true" ma:fieldsID="186d6193575ce674d82378a9f844844c" ns2:_="" ns3:_="">
    <xsd:import namespace="e056f9ce-a9e9-4180-91dd-7f8cda432af0"/>
    <xsd:import namespace="732755d3-68d7-4cc0-8806-a6887d6c337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6f9ce-a9e9-4180-91dd-7f8cda432a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2755d3-68d7-4cc0-8806-a6887d6c337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45DEB8-8A71-4967-8A47-9F56A43D0783}"/>
</file>

<file path=customXml/itemProps2.xml><?xml version="1.0" encoding="utf-8"?>
<ds:datastoreItem xmlns:ds="http://schemas.openxmlformats.org/officeDocument/2006/customXml" ds:itemID="{5C8CADCC-7945-444A-8984-0384991DB8F0}"/>
</file>

<file path=customXml/itemProps3.xml><?xml version="1.0" encoding="utf-8"?>
<ds:datastoreItem xmlns:ds="http://schemas.openxmlformats.org/officeDocument/2006/customXml" ds:itemID="{DE4E7EE1-04BC-40A3-AB5F-503E9B1AECC1}"/>
</file>

<file path=docProps/app.xml><?xml version="1.0" encoding="utf-8"?>
<Properties xmlns="http://schemas.openxmlformats.org/officeDocument/2006/extended-properties" xmlns:vt="http://schemas.openxmlformats.org/officeDocument/2006/docPropsVTypes">
  <TotalTime>177</TotalTime>
  <Words>1640</Words>
  <Application>Microsoft Office PowerPoint</Application>
  <PresentationFormat>Widescreen</PresentationFormat>
  <Paragraphs>63</Paragraphs>
  <Slides>51</Slides>
  <Notes>28</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101</dc:title>
  <dc:creator>Mike Hess</dc:creator>
  <cp:lastModifiedBy>Mike Hess</cp:lastModifiedBy>
  <cp:revision>32</cp:revision>
  <dcterms:created xsi:type="dcterms:W3CDTF">2021-11-05T20:23:11Z</dcterms:created>
  <dcterms:modified xsi:type="dcterms:W3CDTF">2022-03-08T22:24:16Z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0x010100ED97E5916863D54A980313EF9BA0D2A4</vt:lpwstr>
  </property>
</Properties>
</file>