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64" d="100"/>
          <a:sy n="64" d="100"/>
        </p:scale>
        <p:origin x="4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F2AF1-C0AD-41FC-BAB7-0838CFA6DA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DE2A79-BB64-4D1B-AE28-4EB875CFCB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9565C3-E886-40B3-8C01-95DBDC60563A}"/>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5" name="Footer Placeholder 4">
            <a:extLst>
              <a:ext uri="{FF2B5EF4-FFF2-40B4-BE49-F238E27FC236}">
                <a16:creationId xmlns:a16="http://schemas.microsoft.com/office/drawing/2014/main" id="{195A2643-3117-4C98-8062-2E099309BA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19885-8C84-444A-B9FA-6524C11D120B}"/>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2089707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73539-3965-4057-A586-4CE083403E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A3F623-00BC-409F-9E87-C13BF986B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9FB2EC-4DBD-48C6-BF83-CEC638C4919F}"/>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5" name="Footer Placeholder 4">
            <a:extLst>
              <a:ext uri="{FF2B5EF4-FFF2-40B4-BE49-F238E27FC236}">
                <a16:creationId xmlns:a16="http://schemas.microsoft.com/office/drawing/2014/main" id="{B6AE83FE-227E-4000-A9CA-914CEBC161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C0F171-4C89-4710-BCDD-5182C7AF7359}"/>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361727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2E25C7-084F-4381-A3B0-37EC440DDE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4D6660-CB46-423C-A7A1-82B0FD4D1F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98163E-A466-4FB5-AC5C-81E9A2B90909}"/>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5" name="Footer Placeholder 4">
            <a:extLst>
              <a:ext uri="{FF2B5EF4-FFF2-40B4-BE49-F238E27FC236}">
                <a16:creationId xmlns:a16="http://schemas.microsoft.com/office/drawing/2014/main" id="{ED9D587B-50AA-453B-8D97-16DB8F893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588AE9-F76A-46F6-950F-81B9D55D9A6F}"/>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111487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A5981-E96A-4B20-A23C-099ADF3AF1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D28113-4C0C-4D83-9580-45CBDB2C92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FF8D90-D3F2-4F7D-94CA-EDA0D0155EA1}"/>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5" name="Footer Placeholder 4">
            <a:extLst>
              <a:ext uri="{FF2B5EF4-FFF2-40B4-BE49-F238E27FC236}">
                <a16:creationId xmlns:a16="http://schemas.microsoft.com/office/drawing/2014/main" id="{623598EC-538B-4D26-887C-27F32A62DB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C57458-4A44-4CDD-83FD-B2E2D3CAED56}"/>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3157916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77E2-E135-428E-8AE7-95B91F6FCF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F0B6FA-7E43-4CD7-ACC9-949D450A23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12A2BC-2179-43FC-B949-AC55CD92E89B}"/>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5" name="Footer Placeholder 4">
            <a:extLst>
              <a:ext uri="{FF2B5EF4-FFF2-40B4-BE49-F238E27FC236}">
                <a16:creationId xmlns:a16="http://schemas.microsoft.com/office/drawing/2014/main" id="{075292B9-94B1-433C-BB1F-F419194ACE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5FE16E-8793-42EB-8A9A-1F4EA5AFEA1F}"/>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339475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2C5FB-5A6E-468E-8AA7-CD877AA52F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83F698-03FE-49DC-91BE-970BA34B43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E23CE0-9DF4-465D-B753-1D78619505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92CB33-3347-4377-9D17-087A00891803}"/>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6" name="Footer Placeholder 5">
            <a:extLst>
              <a:ext uri="{FF2B5EF4-FFF2-40B4-BE49-F238E27FC236}">
                <a16:creationId xmlns:a16="http://schemas.microsoft.com/office/drawing/2014/main" id="{4317DC4D-8DF2-4E77-AE57-55B29687DC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AA8A6B-487C-42D9-983C-3BAF7F12282C}"/>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192334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D42E2-8EE0-4003-BA2D-51A7208B5D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779316-543B-4588-9E25-131838311B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2CEB26-5215-4E1D-B4B8-B473EE32A8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C64D0B-5BE1-4B5F-BA01-F3C19F72C1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70B169-6E9E-4A39-9CD4-D70AECA304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5CC462-6E39-42DD-A322-53CBAB47301C}"/>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8" name="Footer Placeholder 7">
            <a:extLst>
              <a:ext uri="{FF2B5EF4-FFF2-40B4-BE49-F238E27FC236}">
                <a16:creationId xmlns:a16="http://schemas.microsoft.com/office/drawing/2014/main" id="{82DFC038-B6F1-447E-AB51-E6C5ED28A9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F56F76-7D5A-4051-9CB5-FFBE6B67C2DF}"/>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195071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19B98-4880-4D63-9692-1E5BCA184B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14B151-83C2-4B9E-B1AF-F8E8B63B85BF}"/>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4" name="Footer Placeholder 3">
            <a:extLst>
              <a:ext uri="{FF2B5EF4-FFF2-40B4-BE49-F238E27FC236}">
                <a16:creationId xmlns:a16="http://schemas.microsoft.com/office/drawing/2014/main" id="{F89E8906-9813-4AA3-96B7-FFC3A89288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F7CDC6-697F-4C5E-A521-584AEB0EAE72}"/>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1212736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7C8211-456D-4870-8762-4ACC79DD1A06}"/>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3" name="Footer Placeholder 2">
            <a:extLst>
              <a:ext uri="{FF2B5EF4-FFF2-40B4-BE49-F238E27FC236}">
                <a16:creationId xmlns:a16="http://schemas.microsoft.com/office/drawing/2014/main" id="{53CDEAA7-DF8A-4A56-A27D-C05873F5D1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4E1B8D-DD82-4372-AB21-4CD5AF115A4F}"/>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3210272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C8570-1C5F-4C2A-97FA-03EC75669B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30557F-4985-4792-9A70-C967AFAFFE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5828EB-BE08-4523-B316-27F90C3B20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D55626-4384-48A9-A904-19D160F467A3}"/>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6" name="Footer Placeholder 5">
            <a:extLst>
              <a:ext uri="{FF2B5EF4-FFF2-40B4-BE49-F238E27FC236}">
                <a16:creationId xmlns:a16="http://schemas.microsoft.com/office/drawing/2014/main" id="{BEF16707-5BB4-45F6-991A-F369B2C1CE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661620-B9CD-4DD1-8FB5-56A55E8E1F79}"/>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1767601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473F2-0826-4EAF-A6F4-3BBF2EAD6E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BEA8FB-93F1-4CF4-8F35-D7E6E8A7C1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FDC7C-4DB6-4A95-BCD5-ADA7260F94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257A12-E52F-46CF-B816-45C68799F6B0}"/>
              </a:ext>
            </a:extLst>
          </p:cNvPr>
          <p:cNvSpPr>
            <a:spLocks noGrp="1"/>
          </p:cNvSpPr>
          <p:nvPr>
            <p:ph type="dt" sz="half" idx="10"/>
          </p:nvPr>
        </p:nvSpPr>
        <p:spPr/>
        <p:txBody>
          <a:bodyPr/>
          <a:lstStyle/>
          <a:p>
            <a:fld id="{C9D1BDDD-33E8-497D-B3BD-268FF56876A7}" type="datetimeFigureOut">
              <a:rPr lang="en-US" smtClean="0"/>
              <a:t>11/17/2019</a:t>
            </a:fld>
            <a:endParaRPr lang="en-US"/>
          </a:p>
        </p:txBody>
      </p:sp>
      <p:sp>
        <p:nvSpPr>
          <p:cNvPr id="6" name="Footer Placeholder 5">
            <a:extLst>
              <a:ext uri="{FF2B5EF4-FFF2-40B4-BE49-F238E27FC236}">
                <a16:creationId xmlns:a16="http://schemas.microsoft.com/office/drawing/2014/main" id="{48C9EE54-3425-43F7-8D2D-4641B8D605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9E930E-8911-4AEC-A78D-5AEAF89AB6E0}"/>
              </a:ext>
            </a:extLst>
          </p:cNvPr>
          <p:cNvSpPr>
            <a:spLocks noGrp="1"/>
          </p:cNvSpPr>
          <p:nvPr>
            <p:ph type="sldNum" sz="quarter" idx="12"/>
          </p:nvPr>
        </p:nvSpPr>
        <p:spPr/>
        <p:txBody>
          <a:bodyPr/>
          <a:lstStyle/>
          <a:p>
            <a:fld id="{7B464300-6399-4419-807D-B0F0C4D87209}" type="slidenum">
              <a:rPr lang="en-US" smtClean="0"/>
              <a:t>‹#›</a:t>
            </a:fld>
            <a:endParaRPr lang="en-US"/>
          </a:p>
        </p:txBody>
      </p:sp>
    </p:spTree>
    <p:extLst>
      <p:ext uri="{BB962C8B-B14F-4D97-AF65-F5344CB8AC3E}">
        <p14:creationId xmlns:p14="http://schemas.microsoft.com/office/powerpoint/2010/main" val="2401451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F6357A-DA92-41F9-8B04-A8DFECEEB6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B9AEC1-2446-44DD-9283-5163BD89E4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BB11D-580D-4521-93A0-D49944A45D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1BDDD-33E8-497D-B3BD-268FF56876A7}" type="datetimeFigureOut">
              <a:rPr lang="en-US" smtClean="0"/>
              <a:t>11/17/2019</a:t>
            </a:fld>
            <a:endParaRPr lang="en-US"/>
          </a:p>
        </p:txBody>
      </p:sp>
      <p:sp>
        <p:nvSpPr>
          <p:cNvPr id="5" name="Footer Placeholder 4">
            <a:extLst>
              <a:ext uri="{FF2B5EF4-FFF2-40B4-BE49-F238E27FC236}">
                <a16:creationId xmlns:a16="http://schemas.microsoft.com/office/drawing/2014/main" id="{54C10852-4233-45B1-B9F3-EE483F61C4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793884-D68D-459A-8EEB-91B9DDC368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64300-6399-4419-807D-B0F0C4D87209}" type="slidenum">
              <a:rPr lang="en-US" smtClean="0"/>
              <a:t>‹#›</a:t>
            </a:fld>
            <a:endParaRPr lang="en-US"/>
          </a:p>
        </p:txBody>
      </p:sp>
    </p:spTree>
    <p:extLst>
      <p:ext uri="{BB962C8B-B14F-4D97-AF65-F5344CB8AC3E}">
        <p14:creationId xmlns:p14="http://schemas.microsoft.com/office/powerpoint/2010/main" val="2611414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hyperlink" Target="http://www.copdfoundation.org/" TargetMode="External"/><Relationship Id="rId7" Type="http://schemas.openxmlformats.org/officeDocument/2006/relationships/image" Target="../media/image4.emf"/><Relationship Id="rId2" Type="http://schemas.openxmlformats.org/officeDocument/2006/relationships/hyperlink" Target="http://bit.ly/COPDPneumoniaStudy" TargetMode="Externa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emf"/><Relationship Id="rId4" Type="http://schemas.openxmlformats.org/officeDocument/2006/relationships/image" Target="../media/image1.emf"/><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5FF240EA-EFEE-0D41-8DEE-FFA872F0C137}"/>
              </a:ext>
            </a:extLst>
          </p:cNvPr>
          <p:cNvSpPr/>
          <p:nvPr/>
        </p:nvSpPr>
        <p:spPr>
          <a:xfrm>
            <a:off x="952500" y="0"/>
            <a:ext cx="10287000" cy="1360943"/>
          </a:xfrm>
          <a:prstGeom prst="rect">
            <a:avLst/>
          </a:prstGeom>
          <a:solidFill>
            <a:srgbClr val="0551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sp>
        <p:nvSpPr>
          <p:cNvPr id="2" name="Title 1">
            <a:extLst>
              <a:ext uri="{FF2B5EF4-FFF2-40B4-BE49-F238E27FC236}">
                <a16:creationId xmlns:a16="http://schemas.microsoft.com/office/drawing/2014/main" id="{A5228836-9C0E-5A43-B5DC-0D0F802DAC27}"/>
              </a:ext>
            </a:extLst>
          </p:cNvPr>
          <p:cNvSpPr>
            <a:spLocks noGrp="1"/>
          </p:cNvSpPr>
          <p:nvPr>
            <p:ph type="ctrTitle"/>
          </p:nvPr>
        </p:nvSpPr>
        <p:spPr>
          <a:xfrm>
            <a:off x="1407659" y="299433"/>
            <a:ext cx="8743950" cy="531283"/>
          </a:xfrm>
        </p:spPr>
        <p:txBody>
          <a:bodyPr>
            <a:normAutofit/>
          </a:bodyPr>
          <a:lstStyle/>
          <a:p>
            <a:pPr algn="ctr"/>
            <a:r>
              <a:rPr lang="en-US" sz="2500" dirty="0">
                <a:solidFill>
                  <a:schemeClr val="bg1"/>
                </a:solidFill>
                <a:latin typeface="Trebuchet MS" panose="020B0703020202090204" pitchFamily="34" charset="0"/>
              </a:rPr>
              <a:t>Why You Do Not Want to Get Pneumonia </a:t>
            </a:r>
          </a:p>
        </p:txBody>
      </p:sp>
      <p:sp>
        <p:nvSpPr>
          <p:cNvPr id="3" name="Subtitle 2">
            <a:extLst>
              <a:ext uri="{FF2B5EF4-FFF2-40B4-BE49-F238E27FC236}">
                <a16:creationId xmlns:a16="http://schemas.microsoft.com/office/drawing/2014/main" id="{9DD9683B-9EFE-F845-8A94-FB823F0FAD06}"/>
              </a:ext>
            </a:extLst>
          </p:cNvPr>
          <p:cNvSpPr>
            <a:spLocks noGrp="1"/>
          </p:cNvSpPr>
          <p:nvPr>
            <p:ph type="subTitle" idx="1"/>
          </p:nvPr>
        </p:nvSpPr>
        <p:spPr>
          <a:xfrm>
            <a:off x="1479096" y="870064"/>
            <a:ext cx="8743950" cy="463551"/>
          </a:xfrm>
        </p:spPr>
        <p:txBody>
          <a:bodyPr>
            <a:normAutofit/>
          </a:bodyPr>
          <a:lstStyle/>
          <a:p>
            <a:pPr algn="ctr">
              <a:lnSpc>
                <a:spcPct val="100000"/>
              </a:lnSpc>
            </a:pPr>
            <a:r>
              <a:rPr lang="en-US" sz="1000" dirty="0">
                <a:solidFill>
                  <a:schemeClr val="bg1"/>
                </a:solidFill>
              </a:rPr>
              <a:t>Published as: </a:t>
            </a:r>
            <a:r>
              <a:rPr lang="en-US" sz="1000" b="1" dirty="0">
                <a:solidFill>
                  <a:schemeClr val="bg1"/>
                </a:solidFill>
              </a:rPr>
              <a:t>Patient-reported Consequences of Community-Acquired Pneumonia (CAP) in Patients with </a:t>
            </a:r>
            <a:br>
              <a:rPr lang="en-US" sz="1000" b="1" dirty="0">
                <a:solidFill>
                  <a:schemeClr val="bg1"/>
                </a:solidFill>
              </a:rPr>
            </a:br>
            <a:r>
              <a:rPr lang="en-US" sz="1000" b="1" dirty="0">
                <a:solidFill>
                  <a:schemeClr val="bg1"/>
                </a:solidFill>
              </a:rPr>
              <a:t>Chronic Obstructive Pulmonary Disease (COPD) </a:t>
            </a:r>
            <a:r>
              <a:rPr lang="en-US" sz="1000" dirty="0">
                <a:solidFill>
                  <a:schemeClr val="bg1"/>
                </a:solidFill>
              </a:rPr>
              <a:t>in the </a:t>
            </a:r>
            <a:r>
              <a:rPr lang="en-US" sz="1000" i="1" dirty="0">
                <a:solidFill>
                  <a:schemeClr val="bg1"/>
                </a:solidFill>
              </a:rPr>
              <a:t>Journal of the COPD Foundation</a:t>
            </a:r>
            <a:r>
              <a:rPr lang="en-US" sz="1000" dirty="0">
                <a:solidFill>
                  <a:schemeClr val="bg1"/>
                </a:solidFill>
              </a:rPr>
              <a:t>. </a:t>
            </a:r>
          </a:p>
        </p:txBody>
      </p:sp>
      <p:sp>
        <p:nvSpPr>
          <p:cNvPr id="10" name="TextBox 9">
            <a:extLst>
              <a:ext uri="{FF2B5EF4-FFF2-40B4-BE49-F238E27FC236}">
                <a16:creationId xmlns:a16="http://schemas.microsoft.com/office/drawing/2014/main" id="{FBBCCDB2-7F1F-7E4E-97EA-562FEAE4E989}"/>
              </a:ext>
            </a:extLst>
          </p:cNvPr>
          <p:cNvSpPr txBox="1"/>
          <p:nvPr/>
        </p:nvSpPr>
        <p:spPr>
          <a:xfrm>
            <a:off x="1479096" y="1462996"/>
            <a:ext cx="9233808" cy="442429"/>
          </a:xfrm>
          <a:prstGeom prst="rect">
            <a:avLst/>
          </a:prstGeom>
          <a:solidFill>
            <a:srgbClr val="0FCFE7">
              <a:alpha val="25000"/>
            </a:srgbClr>
          </a:solidFill>
        </p:spPr>
        <p:txBody>
          <a:bodyPr wrap="square" lIns="85725" tIns="85725" rIns="85725" bIns="85725" rtlCol="0">
            <a:spAutoFit/>
          </a:bodyPr>
          <a:lstStyle/>
          <a:p>
            <a:pPr algn="ctr"/>
            <a:r>
              <a:rPr lang="en-US" sz="875" i="1" dirty="0">
                <a:cs typeface="Futura Medium" panose="020B0602020204020303" pitchFamily="34" charset="-79"/>
              </a:rPr>
              <a:t>Pneumonia is always a serious condition but in those with COPD pneumonia results in hospitalization, longer lasting symptoms and more time off work or away from usual activities. Symptoms can last weeks, and people often require help from family or friends.</a:t>
            </a:r>
            <a:r>
              <a:rPr lang="en-US" sz="875" i="1" dirty="0"/>
              <a:t> </a:t>
            </a:r>
          </a:p>
        </p:txBody>
      </p:sp>
      <p:sp>
        <p:nvSpPr>
          <p:cNvPr id="12" name="TextBox 11">
            <a:extLst>
              <a:ext uri="{FF2B5EF4-FFF2-40B4-BE49-F238E27FC236}">
                <a16:creationId xmlns:a16="http://schemas.microsoft.com/office/drawing/2014/main" id="{706DF47D-59B7-C540-9A15-74842B76EE88}"/>
              </a:ext>
            </a:extLst>
          </p:cNvPr>
          <p:cNvSpPr txBox="1"/>
          <p:nvPr/>
        </p:nvSpPr>
        <p:spPr>
          <a:xfrm>
            <a:off x="1479096" y="2061482"/>
            <a:ext cx="2759529" cy="1160511"/>
          </a:xfrm>
          <a:prstGeom prst="rect">
            <a:avLst/>
          </a:prstGeom>
          <a:noFill/>
        </p:spPr>
        <p:txBody>
          <a:bodyPr wrap="square" rtlCol="0">
            <a:spAutoFit/>
          </a:bodyPr>
          <a:lstStyle/>
          <a:p>
            <a:r>
              <a:rPr lang="en-US" sz="750" b="1" dirty="0">
                <a:solidFill>
                  <a:schemeClr val="accent5">
                    <a:lumMod val="50000"/>
                  </a:schemeClr>
                </a:solidFill>
              </a:rPr>
              <a:t>WHAT WAS THE PURPOSE OF THE STUDY?</a:t>
            </a:r>
          </a:p>
          <a:p>
            <a:r>
              <a:rPr lang="en-US" sz="688" dirty="0"/>
              <a:t>Pneumonia is 6 to 8 times more common among </a:t>
            </a:r>
          </a:p>
          <a:p>
            <a:r>
              <a:rPr lang="en-US" sz="688" dirty="0"/>
              <a:t>people with COPD than those without lung </a:t>
            </a:r>
          </a:p>
          <a:p>
            <a:r>
              <a:rPr lang="en-US" sz="688" dirty="0"/>
              <a:t>disease, yet little has been studied about </a:t>
            </a:r>
          </a:p>
          <a:p>
            <a:r>
              <a:rPr lang="en-US" sz="688" dirty="0"/>
              <a:t>ways that pneumonia affects the lives, and </a:t>
            </a:r>
          </a:p>
          <a:p>
            <a:r>
              <a:rPr lang="en-US" sz="688" dirty="0"/>
              <a:t>daily activities of those with pneumonia and </a:t>
            </a:r>
          </a:p>
          <a:p>
            <a:r>
              <a:rPr lang="en-US" sz="688" dirty="0"/>
              <a:t>COPD</a:t>
            </a:r>
            <a:r>
              <a:rPr lang="en-US" sz="688" i="1" dirty="0"/>
              <a:t>.  If we better understand pneumonia and COPD, we can better</a:t>
            </a:r>
            <a:r>
              <a:rPr lang="en-US" sz="688" dirty="0"/>
              <a:t> guide measure to prevent pneumonia such as influenza (flu) and pneumococcal shots and staying away from people with acute respiratory infections.</a:t>
            </a:r>
          </a:p>
        </p:txBody>
      </p:sp>
      <p:sp>
        <p:nvSpPr>
          <p:cNvPr id="14" name="Rectangle 13">
            <a:extLst>
              <a:ext uri="{FF2B5EF4-FFF2-40B4-BE49-F238E27FC236}">
                <a16:creationId xmlns:a16="http://schemas.microsoft.com/office/drawing/2014/main" id="{90105FB9-DDD4-094C-8878-D8B1B2762250}"/>
              </a:ext>
            </a:extLst>
          </p:cNvPr>
          <p:cNvSpPr/>
          <p:nvPr/>
        </p:nvSpPr>
        <p:spPr>
          <a:xfrm>
            <a:off x="1479096" y="3603253"/>
            <a:ext cx="2759528" cy="2324995"/>
          </a:xfrm>
          <a:prstGeom prst="rect">
            <a:avLst/>
          </a:prstGeom>
        </p:spPr>
        <p:txBody>
          <a:bodyPr wrap="square">
            <a:spAutoFit/>
          </a:bodyPr>
          <a:lstStyle/>
          <a:p>
            <a:r>
              <a:rPr lang="en-US" sz="750" b="1" dirty="0">
                <a:solidFill>
                  <a:schemeClr val="accent5">
                    <a:lumMod val="50000"/>
                  </a:schemeClr>
                </a:solidFill>
              </a:rPr>
              <a:t>HOW WAS THE STUDY WAS DONE?</a:t>
            </a:r>
          </a:p>
          <a:p>
            <a:r>
              <a:rPr lang="en-US" sz="688" dirty="0"/>
              <a:t>We used information that was already collected </a:t>
            </a:r>
          </a:p>
          <a:p>
            <a:r>
              <a:rPr lang="en-US" sz="688" dirty="0"/>
              <a:t>in the COPD Foundation’s Patient Powered Research</a:t>
            </a:r>
          </a:p>
          <a:p>
            <a:r>
              <a:rPr lang="en-US" sz="688" dirty="0"/>
              <a:t>Network (PPRN) from people with COPD. People </a:t>
            </a:r>
          </a:p>
          <a:p>
            <a:r>
              <a:rPr lang="en-US" sz="688" dirty="0"/>
              <a:t>With COPD go online and become a member of the</a:t>
            </a:r>
          </a:p>
          <a:p>
            <a:r>
              <a:rPr lang="en-US" sz="688" dirty="0"/>
              <a:t>PPRN by signing the consent form and answering questions about themselves, their COPD, and other illnesses or conditions they have.</a:t>
            </a:r>
          </a:p>
          <a:p>
            <a:r>
              <a:rPr lang="en-US" sz="688" dirty="0"/>
              <a:t>They also report how well they can do their usual social and physical activities like being with family or going to places.  We used these answers to help us understand these people’s lives before pneumonia.</a:t>
            </a:r>
          </a:p>
          <a:p>
            <a:r>
              <a:rPr lang="en-US" sz="688" dirty="0"/>
              <a:t> </a:t>
            </a:r>
          </a:p>
          <a:p>
            <a:r>
              <a:rPr lang="en-US" sz="688" dirty="0"/>
              <a:t>To find a group of people with COPD and recent pneumonia, we asked those in the PPRN if they had pneumonia n the past 4 weeks.  Those saying yes were asked to be in this study.   For those wanting to be in this pneumonia and COPD study, we asked them about their pneumonia—what symptoms did they have and did the miss work, school or any usual activities because of the pneumonia. The 491 people who were part of the study answered questions again in 30 days about whether symptoms were gone and if they had returned to work, and usual activities.  We used only these patient reported     answers for this study. No medications or medical advice were given during this study. </a:t>
            </a:r>
          </a:p>
        </p:txBody>
      </p:sp>
      <p:sp>
        <p:nvSpPr>
          <p:cNvPr id="17" name="Rectangle 16">
            <a:extLst>
              <a:ext uri="{FF2B5EF4-FFF2-40B4-BE49-F238E27FC236}">
                <a16:creationId xmlns:a16="http://schemas.microsoft.com/office/drawing/2014/main" id="{257CB28F-8A67-3D4B-9441-EB798E5DEDAB}"/>
              </a:ext>
            </a:extLst>
          </p:cNvPr>
          <p:cNvSpPr/>
          <p:nvPr/>
        </p:nvSpPr>
        <p:spPr>
          <a:xfrm>
            <a:off x="4711133" y="2123239"/>
            <a:ext cx="2759528" cy="1901546"/>
          </a:xfrm>
          <a:prstGeom prst="rect">
            <a:avLst/>
          </a:prstGeom>
        </p:spPr>
        <p:txBody>
          <a:bodyPr wrap="square">
            <a:spAutoFit/>
          </a:bodyPr>
          <a:lstStyle/>
          <a:p>
            <a:r>
              <a:rPr lang="en-US" sz="750" b="1" dirty="0">
                <a:solidFill>
                  <a:schemeClr val="accent5">
                    <a:lumMod val="50000"/>
                  </a:schemeClr>
                </a:solidFill>
              </a:rPr>
              <a:t>WHAT DID THE STUDY FIND?</a:t>
            </a:r>
          </a:p>
          <a:p>
            <a:pPr marL="107156" indent="-107156">
              <a:buFont typeface="Arial" panose="020B0604020202020204" pitchFamily="34" charset="0"/>
              <a:buChar char="•"/>
            </a:pPr>
            <a:r>
              <a:rPr lang="en-US" sz="688" dirty="0"/>
              <a:t>People in the study had an average age of about </a:t>
            </a:r>
            <a:br>
              <a:rPr lang="en-US" sz="688" dirty="0"/>
            </a:br>
            <a:r>
              <a:rPr lang="en-US" sz="688" dirty="0"/>
              <a:t>55 years and many were still working.  </a:t>
            </a:r>
          </a:p>
          <a:p>
            <a:pPr marL="107156" indent="-107156">
              <a:buFont typeface="Arial" panose="020B0604020202020204" pitchFamily="34" charset="0"/>
              <a:buChar char="•"/>
            </a:pPr>
            <a:r>
              <a:rPr lang="en-US" sz="688" dirty="0"/>
              <a:t>About 9 out of 10 (96%) or more, had cough and </a:t>
            </a:r>
          </a:p>
          <a:p>
            <a:pPr marL="107156" indent="-107156">
              <a:buFont typeface="Arial" panose="020B0604020202020204" pitchFamily="34" charset="0"/>
              <a:buChar char="•"/>
            </a:pPr>
            <a:r>
              <a:rPr lang="en-US" sz="688" dirty="0"/>
              <a:t>shortness of breath </a:t>
            </a:r>
          </a:p>
          <a:p>
            <a:pPr marL="107156" indent="-107156">
              <a:buFont typeface="Arial" panose="020B0604020202020204" pitchFamily="34" charset="0"/>
              <a:buChar char="•"/>
            </a:pPr>
            <a:r>
              <a:rPr lang="en-US" sz="688" dirty="0"/>
              <a:t>About 7 out of 10 (72%) had fatigue, trouble sleeping, and headaches </a:t>
            </a:r>
          </a:p>
          <a:p>
            <a:pPr marL="107156" indent="-107156">
              <a:buFont typeface="Arial" panose="020B0604020202020204" pitchFamily="34" charset="0"/>
              <a:buChar char="•"/>
            </a:pPr>
            <a:r>
              <a:rPr lang="en-US" sz="688" dirty="0"/>
              <a:t>Several symptoms like fatigue, shortness of breath and cough lasted more than a month with headaches and fever going away in 2 weeks or less.  </a:t>
            </a:r>
          </a:p>
          <a:p>
            <a:pPr marL="107156" indent="-107156">
              <a:buFont typeface="Arial" panose="020B0604020202020204" pitchFamily="34" charset="0"/>
              <a:buChar char="•"/>
            </a:pPr>
            <a:r>
              <a:rPr lang="en-US" sz="688" dirty="0"/>
              <a:t>If they worked, they missed about 4 weeks of work and those not working could not do their usual activities for about 5 weeks.  </a:t>
            </a:r>
          </a:p>
          <a:p>
            <a:pPr marL="107156" indent="-107156">
              <a:buFont typeface="Arial" panose="020B0604020202020204" pitchFamily="34" charset="0"/>
              <a:buChar char="•"/>
            </a:pPr>
            <a:r>
              <a:rPr lang="en-US" sz="688" dirty="0"/>
              <a:t>More than 8 of 10 needed help from family, friends or care givers for a week or longer.  </a:t>
            </a:r>
          </a:p>
          <a:p>
            <a:pPr marL="107156" indent="-107156">
              <a:buFont typeface="Arial" panose="020B0604020202020204" pitchFamily="34" charset="0"/>
              <a:buChar char="•"/>
            </a:pPr>
            <a:r>
              <a:rPr lang="en-US" sz="688" dirty="0"/>
              <a:t>When people have pneumonia, those with COPD compared to those without COPD, have more symptoms which lasted longer,  miss about twice as much work and more of them need help from family and friends.</a:t>
            </a:r>
          </a:p>
        </p:txBody>
      </p:sp>
      <p:sp>
        <p:nvSpPr>
          <p:cNvPr id="18" name="Rectangle 17">
            <a:extLst>
              <a:ext uri="{FF2B5EF4-FFF2-40B4-BE49-F238E27FC236}">
                <a16:creationId xmlns:a16="http://schemas.microsoft.com/office/drawing/2014/main" id="{5990E760-4CA8-344C-B25F-FEF74D6F18E0}"/>
              </a:ext>
            </a:extLst>
          </p:cNvPr>
          <p:cNvSpPr/>
          <p:nvPr/>
        </p:nvSpPr>
        <p:spPr>
          <a:xfrm>
            <a:off x="4711133" y="4354900"/>
            <a:ext cx="2759528" cy="1930337"/>
          </a:xfrm>
          <a:prstGeom prst="rect">
            <a:avLst/>
          </a:prstGeom>
        </p:spPr>
        <p:txBody>
          <a:bodyPr wrap="square">
            <a:spAutoFit/>
          </a:bodyPr>
          <a:lstStyle/>
          <a:p>
            <a:r>
              <a:rPr lang="en-US" sz="750" b="1" dirty="0">
                <a:solidFill>
                  <a:schemeClr val="accent5">
                    <a:lumMod val="50000"/>
                  </a:schemeClr>
                </a:solidFill>
              </a:rPr>
              <a:t>WHAT DOES IT MEAN FOR YOU?</a:t>
            </a:r>
          </a:p>
          <a:p>
            <a:r>
              <a:rPr lang="en-US" sz="875" dirty="0"/>
              <a:t>If you have COPD, you do not want to get pneumonia. </a:t>
            </a:r>
          </a:p>
          <a:p>
            <a:r>
              <a:rPr lang="en-US" sz="688" dirty="0"/>
              <a:t> </a:t>
            </a:r>
          </a:p>
          <a:p>
            <a:r>
              <a:rPr lang="en-US" sz="688" dirty="0"/>
              <a:t>Two ways to help prevent pneumonia are:</a:t>
            </a:r>
          </a:p>
          <a:p>
            <a:pPr marL="250031" lvl="1" indent="-107156">
              <a:buFont typeface="Arial" panose="020B0604020202020204" pitchFamily="34" charset="0"/>
              <a:buChar char="•"/>
            </a:pPr>
            <a:r>
              <a:rPr lang="en-US" sz="688" dirty="0"/>
              <a:t>get your yearly influenza or flu shot </a:t>
            </a:r>
          </a:p>
          <a:p>
            <a:pPr marL="250031" lvl="1" indent="-107156">
              <a:buFont typeface="Arial" panose="020B0604020202020204" pitchFamily="34" charset="0"/>
              <a:buChar char="•"/>
            </a:pPr>
            <a:r>
              <a:rPr lang="en-US" sz="688" dirty="0"/>
              <a:t>get both types of the pneumococcal immunizations </a:t>
            </a:r>
            <a:br>
              <a:rPr lang="en-US" sz="688" dirty="0"/>
            </a:br>
            <a:r>
              <a:rPr lang="en-US" sz="688" dirty="0"/>
              <a:t>often call pneumonia shots.  </a:t>
            </a:r>
          </a:p>
          <a:p>
            <a:endParaRPr lang="en-US" sz="688" dirty="0"/>
          </a:p>
          <a:p>
            <a:r>
              <a:rPr lang="en-US" sz="688" dirty="0"/>
              <a:t> Flu shots are recommended for everyone every year,.</a:t>
            </a:r>
          </a:p>
          <a:p>
            <a:r>
              <a:rPr lang="en-US" sz="688" dirty="0"/>
              <a:t>The pneumococcal or pneumonia shorts are usually given to people who are older or have health problems like COPD or diabetes. Ask your doctor, nurse or pharmacist when you should get each of the two kinds of pneumonia shots. </a:t>
            </a:r>
          </a:p>
          <a:p>
            <a:endParaRPr lang="en-US" sz="688" dirty="0"/>
          </a:p>
          <a:p>
            <a:r>
              <a:rPr lang="en-US" sz="688" dirty="0"/>
              <a:t>Avoid cigarette or tobacco smoke, remember to wash your hands often and stay away from people when they have colds, bronchitis or other acute respiratory infections.  </a:t>
            </a:r>
          </a:p>
        </p:txBody>
      </p:sp>
      <p:sp>
        <p:nvSpPr>
          <p:cNvPr id="19" name="Rectangle 18">
            <a:extLst>
              <a:ext uri="{FF2B5EF4-FFF2-40B4-BE49-F238E27FC236}">
                <a16:creationId xmlns:a16="http://schemas.microsoft.com/office/drawing/2014/main" id="{1BB21728-BB62-EE42-8915-62A7222BF6A8}"/>
              </a:ext>
            </a:extLst>
          </p:cNvPr>
          <p:cNvSpPr/>
          <p:nvPr/>
        </p:nvSpPr>
        <p:spPr>
          <a:xfrm>
            <a:off x="7862025" y="2061482"/>
            <a:ext cx="2840674" cy="737061"/>
          </a:xfrm>
          <a:prstGeom prst="rect">
            <a:avLst/>
          </a:prstGeom>
        </p:spPr>
        <p:txBody>
          <a:bodyPr wrap="square">
            <a:spAutoFit/>
          </a:bodyPr>
          <a:lstStyle/>
          <a:p>
            <a:r>
              <a:rPr lang="en-US" sz="750" b="1" dirty="0">
                <a:solidFill>
                  <a:schemeClr val="accent5">
                    <a:lumMod val="50000"/>
                  </a:schemeClr>
                </a:solidFill>
              </a:rPr>
              <a:t>WHAT DOES IT MEAN FOR THE FUTURE?</a:t>
            </a:r>
          </a:p>
          <a:p>
            <a:r>
              <a:rPr lang="en-US" sz="688" dirty="0"/>
              <a:t>We need to know more about the pneumococcal</a:t>
            </a:r>
          </a:p>
          <a:p>
            <a:r>
              <a:rPr lang="en-US" sz="688" dirty="0"/>
              <a:t>or pneumonia shots for people with COPD at all ages.</a:t>
            </a:r>
          </a:p>
          <a:p>
            <a:r>
              <a:rPr lang="en-US" sz="688" dirty="0"/>
              <a:t>This can help us and the CDC make better </a:t>
            </a:r>
          </a:p>
          <a:p>
            <a:r>
              <a:rPr lang="en-US" sz="688" dirty="0"/>
              <a:t>recommendations for you and your doctor, nurse </a:t>
            </a:r>
          </a:p>
          <a:p>
            <a:r>
              <a:rPr lang="en-US" sz="688" dirty="0"/>
              <a:t>and pharmacist to follow and for insurance companies to pay. </a:t>
            </a:r>
          </a:p>
        </p:txBody>
      </p:sp>
      <p:sp>
        <p:nvSpPr>
          <p:cNvPr id="20" name="Rectangle 19">
            <a:extLst>
              <a:ext uri="{FF2B5EF4-FFF2-40B4-BE49-F238E27FC236}">
                <a16:creationId xmlns:a16="http://schemas.microsoft.com/office/drawing/2014/main" id="{98474847-0EA1-F34A-8AF1-D604B8142A4D}"/>
              </a:ext>
            </a:extLst>
          </p:cNvPr>
          <p:cNvSpPr/>
          <p:nvPr/>
        </p:nvSpPr>
        <p:spPr>
          <a:xfrm>
            <a:off x="7943170" y="3080724"/>
            <a:ext cx="2759528" cy="525337"/>
          </a:xfrm>
          <a:prstGeom prst="rect">
            <a:avLst/>
          </a:prstGeom>
        </p:spPr>
        <p:txBody>
          <a:bodyPr wrap="square">
            <a:spAutoFit/>
          </a:bodyPr>
          <a:lstStyle/>
          <a:p>
            <a:r>
              <a:rPr lang="en-US" sz="750" b="1" dirty="0">
                <a:solidFill>
                  <a:schemeClr val="accent5">
                    <a:lumMod val="50000"/>
                  </a:schemeClr>
                </a:solidFill>
              </a:rPr>
              <a:t>WHAT ARE THE NEXT STEPS?</a:t>
            </a:r>
          </a:p>
          <a:p>
            <a:r>
              <a:rPr lang="en-US" sz="688" dirty="0"/>
              <a:t>Always get your yearly flu shot and talk to your </a:t>
            </a:r>
          </a:p>
          <a:p>
            <a:r>
              <a:rPr lang="en-US" sz="688" dirty="0"/>
              <a:t>doctor or nurse or pharmacist about when to get </a:t>
            </a:r>
          </a:p>
          <a:p>
            <a:r>
              <a:rPr lang="en-US" sz="688" dirty="0"/>
              <a:t>the pneumococcal or pneumonia shots.</a:t>
            </a:r>
          </a:p>
        </p:txBody>
      </p:sp>
      <p:sp>
        <p:nvSpPr>
          <p:cNvPr id="21" name="Rectangle 20">
            <a:extLst>
              <a:ext uri="{FF2B5EF4-FFF2-40B4-BE49-F238E27FC236}">
                <a16:creationId xmlns:a16="http://schemas.microsoft.com/office/drawing/2014/main" id="{B87CA1F6-10C1-B749-ABAA-32B436FE80DF}"/>
              </a:ext>
            </a:extLst>
          </p:cNvPr>
          <p:cNvSpPr/>
          <p:nvPr/>
        </p:nvSpPr>
        <p:spPr>
          <a:xfrm>
            <a:off x="7943170" y="3863507"/>
            <a:ext cx="2759528" cy="1478097"/>
          </a:xfrm>
          <a:prstGeom prst="rect">
            <a:avLst/>
          </a:prstGeom>
        </p:spPr>
        <p:txBody>
          <a:bodyPr wrap="square">
            <a:spAutoFit/>
          </a:bodyPr>
          <a:lstStyle/>
          <a:p>
            <a:r>
              <a:rPr lang="en-US" sz="750" b="1" dirty="0">
                <a:solidFill>
                  <a:schemeClr val="accent5">
                    <a:lumMod val="50000"/>
                  </a:schemeClr>
                </a:solidFill>
              </a:rPr>
              <a:t>HOW SHOULD I FIND OUT MORE?</a:t>
            </a:r>
          </a:p>
          <a:p>
            <a:pPr marL="107156" indent="-107156">
              <a:buFont typeface="+mj-lt"/>
              <a:buAutoNum type="arabicPeriod"/>
            </a:pPr>
            <a:r>
              <a:rPr lang="en-US" sz="688" dirty="0"/>
              <a:t>Ask you’re your doctor, nurse or pharmacist about the </a:t>
            </a:r>
          </a:p>
          <a:p>
            <a:r>
              <a:rPr lang="en-US" sz="688" dirty="0"/>
              <a:t>     shots.   Having a clear and simple question to ask will</a:t>
            </a:r>
          </a:p>
          <a:p>
            <a:r>
              <a:rPr lang="en-US" sz="688" dirty="0"/>
              <a:t>     help—ask your organization to write one.</a:t>
            </a:r>
          </a:p>
          <a:p>
            <a:r>
              <a:rPr lang="en-US" sz="688" dirty="0"/>
              <a:t>2. Scientific Publication.  Read the study in the journal. If you need  a subscription, ask a local library to get it for you.  The summary can usually be read without cost.  The CAP Study publication is free to access at </a:t>
            </a:r>
            <a:r>
              <a:rPr lang="en-US" sz="688" dirty="0">
                <a:hlinkClick r:id="rId2"/>
              </a:rPr>
              <a:t>http://bit.ly/COPDPneumoniaStudy</a:t>
            </a:r>
            <a:r>
              <a:rPr lang="en-US" sz="688" dirty="0"/>
              <a:t>. </a:t>
            </a:r>
            <a:br>
              <a:rPr lang="en-US" sz="688" dirty="0"/>
            </a:br>
            <a:r>
              <a:rPr lang="en-US" sz="688" dirty="0"/>
              <a:t>3. Ask your doctor or nurse about the study and what it means for you. The research team may have a YouTube video or webinar about their research—look for it</a:t>
            </a:r>
          </a:p>
          <a:p>
            <a:r>
              <a:rPr lang="en-US" sz="688" dirty="0"/>
              <a:t>4. Look for information on COPD sites like the COPD Foundation at </a:t>
            </a:r>
            <a:r>
              <a:rPr lang="en-US" sz="688" u="sng" dirty="0">
                <a:hlinkClick r:id="rId3"/>
              </a:rPr>
              <a:t>www.copdfoundation.org</a:t>
            </a:r>
            <a:r>
              <a:rPr lang="en-US" sz="688" dirty="0"/>
              <a:t>.  </a:t>
            </a:r>
          </a:p>
        </p:txBody>
      </p:sp>
      <p:sp>
        <p:nvSpPr>
          <p:cNvPr id="32" name="Rounded Rectangular Callout 31">
            <a:extLst>
              <a:ext uri="{FF2B5EF4-FFF2-40B4-BE49-F238E27FC236}">
                <a16:creationId xmlns:a16="http://schemas.microsoft.com/office/drawing/2014/main" id="{57B08187-80F8-5842-937C-7355AC518E93}"/>
              </a:ext>
            </a:extLst>
          </p:cNvPr>
          <p:cNvSpPr/>
          <p:nvPr/>
        </p:nvSpPr>
        <p:spPr>
          <a:xfrm flipH="1">
            <a:off x="-1744096" y="299434"/>
            <a:ext cx="1455284" cy="973742"/>
          </a:xfrm>
          <a:prstGeom prst="wedgeRoundRectCallout">
            <a:avLst>
              <a:gd name="adj1" fmla="val -61506"/>
              <a:gd name="adj2" fmla="val -9652"/>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63" b="1" dirty="0">
                <a:solidFill>
                  <a:schemeClr val="tx1"/>
                </a:solidFill>
              </a:rPr>
              <a:t>1. Title: </a:t>
            </a:r>
            <a:r>
              <a:rPr lang="en-US" sz="563" dirty="0">
                <a:solidFill>
                  <a:schemeClr val="tx1"/>
                </a:solidFill>
              </a:rPr>
              <a:t>Do not simply use the title of your study. The title should reflect the question the study is answering in lay terms and provide a snapshot of why the patient/caregiver would be interested in reading more about this study.  List the lay title and then in parenthesis consider listing “published as” and include the title of your publication.</a:t>
            </a:r>
          </a:p>
        </p:txBody>
      </p:sp>
      <p:sp>
        <p:nvSpPr>
          <p:cNvPr id="33" name="Rounded Rectangular Callout 32">
            <a:extLst>
              <a:ext uri="{FF2B5EF4-FFF2-40B4-BE49-F238E27FC236}">
                <a16:creationId xmlns:a16="http://schemas.microsoft.com/office/drawing/2014/main" id="{1FAB20C0-0A77-6B4F-8764-FB695A5A3C3E}"/>
              </a:ext>
            </a:extLst>
          </p:cNvPr>
          <p:cNvSpPr/>
          <p:nvPr/>
        </p:nvSpPr>
        <p:spPr>
          <a:xfrm flipH="1">
            <a:off x="-1793242" y="1559311"/>
            <a:ext cx="1455284" cy="346114"/>
          </a:xfrm>
          <a:prstGeom prst="wedgeRoundRectCallout">
            <a:avLst>
              <a:gd name="adj1" fmla="val -38879"/>
              <a:gd name="adj2" fmla="val 96683"/>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63" b="1" dirty="0">
                <a:solidFill>
                  <a:schemeClr val="tx1"/>
                </a:solidFill>
              </a:rPr>
              <a:t>2. Short summary or introduction:</a:t>
            </a:r>
          </a:p>
          <a:p>
            <a:pPr algn="ctr"/>
            <a:r>
              <a:rPr lang="en-US" sz="563" dirty="0">
                <a:solidFill>
                  <a:schemeClr val="tx1"/>
                </a:solidFill>
              </a:rPr>
              <a:t>Use 2 of 3 sentences to provide a summary.</a:t>
            </a:r>
          </a:p>
        </p:txBody>
      </p:sp>
      <p:sp>
        <p:nvSpPr>
          <p:cNvPr id="34" name="Rounded Rectangular Callout 33">
            <a:extLst>
              <a:ext uri="{FF2B5EF4-FFF2-40B4-BE49-F238E27FC236}">
                <a16:creationId xmlns:a16="http://schemas.microsoft.com/office/drawing/2014/main" id="{4D31A6B5-D662-AE4E-9CD9-3A6B88F6102B}"/>
              </a:ext>
            </a:extLst>
          </p:cNvPr>
          <p:cNvSpPr/>
          <p:nvPr/>
        </p:nvSpPr>
        <p:spPr>
          <a:xfrm flipH="1">
            <a:off x="-1927740" y="2382981"/>
            <a:ext cx="1724280" cy="1046019"/>
          </a:xfrm>
          <a:prstGeom prst="wedgeRoundRectCallout">
            <a:avLst>
              <a:gd name="adj1" fmla="val -54371"/>
              <a:gd name="adj2" fmla="val -46580"/>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63" dirty="0">
                <a:solidFill>
                  <a:schemeClr val="tx1"/>
                </a:solidFill>
              </a:rPr>
              <a:t>3</a:t>
            </a:r>
            <a:r>
              <a:rPr lang="en-US" sz="563" b="1" dirty="0">
                <a:solidFill>
                  <a:schemeClr val="tx1"/>
                </a:solidFill>
              </a:rPr>
              <a:t>. Why did you do this study or Purpose of the research work:</a:t>
            </a:r>
            <a:endParaRPr lang="en-US" sz="563" dirty="0">
              <a:solidFill>
                <a:schemeClr val="tx1"/>
              </a:solidFill>
            </a:endParaRPr>
          </a:p>
          <a:p>
            <a:pPr algn="ctr"/>
            <a:r>
              <a:rPr lang="en-US" sz="563" dirty="0">
                <a:solidFill>
                  <a:schemeClr val="tx1"/>
                </a:solidFill>
              </a:rPr>
              <a:t>Clearly articulate the purpose of the study in lay terms. Include information on how common the problem studied is, a definition of condition that was being explored, highlight what was missing from previously available information and the gaps that your study sought to address?</a:t>
            </a:r>
          </a:p>
        </p:txBody>
      </p:sp>
      <p:sp>
        <p:nvSpPr>
          <p:cNvPr id="35" name="Rounded Rectangular Callout 34">
            <a:extLst>
              <a:ext uri="{FF2B5EF4-FFF2-40B4-BE49-F238E27FC236}">
                <a16:creationId xmlns:a16="http://schemas.microsoft.com/office/drawing/2014/main" id="{8BB7AC41-237B-E642-95DF-BA0E06EC177B}"/>
              </a:ext>
            </a:extLst>
          </p:cNvPr>
          <p:cNvSpPr/>
          <p:nvPr/>
        </p:nvSpPr>
        <p:spPr>
          <a:xfrm flipH="1">
            <a:off x="-1818351" y="4026326"/>
            <a:ext cx="1724280" cy="1685913"/>
          </a:xfrm>
          <a:prstGeom prst="wedgeRoundRectCallout">
            <a:avLst>
              <a:gd name="adj1" fmla="val -49518"/>
              <a:gd name="adj2" fmla="val -58566"/>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563" b="1" dirty="0">
                <a:solidFill>
                  <a:schemeClr val="tx1"/>
                </a:solidFill>
              </a:rPr>
              <a:t>4. How was the study done?</a:t>
            </a:r>
            <a:r>
              <a:rPr lang="en-US" sz="563" dirty="0">
                <a:solidFill>
                  <a:schemeClr val="tx1"/>
                </a:solidFill>
              </a:rPr>
              <a:t> </a:t>
            </a:r>
          </a:p>
          <a:p>
            <a:r>
              <a:rPr lang="en-US" sz="563" dirty="0">
                <a:solidFill>
                  <a:schemeClr val="tx1"/>
                </a:solidFill>
              </a:rPr>
              <a:t>Explain the population your study included (e.g. patients in specialty practices, patients in the hospital, patients in primary care, urban or rural, patients with other chronic conditions </a:t>
            </a:r>
            <a:r>
              <a:rPr lang="en-US" sz="563" dirty="0" err="1">
                <a:solidFill>
                  <a:schemeClr val="tx1"/>
                </a:solidFill>
              </a:rPr>
              <a:t>etc</a:t>
            </a:r>
            <a:r>
              <a:rPr lang="en-US" sz="563" dirty="0">
                <a:solidFill>
                  <a:schemeClr val="tx1"/>
                </a:solidFill>
              </a:rPr>
              <a:t>), the type of study it was (i.e. observational-patients were observed without any interventions, randomized controlled trial-patients were assigned to an intervention or not based on a flip of a coin, etc.), the intervention you studied.</a:t>
            </a:r>
          </a:p>
          <a:p>
            <a:r>
              <a:rPr lang="en-US" sz="563" dirty="0">
                <a:solidFill>
                  <a:schemeClr val="tx1"/>
                </a:solidFill>
              </a:rPr>
              <a:t> </a:t>
            </a:r>
          </a:p>
          <a:p>
            <a:r>
              <a:rPr lang="en-US" sz="563" dirty="0">
                <a:solidFill>
                  <a:schemeClr val="tx1"/>
                </a:solidFill>
              </a:rPr>
              <a:t>Limitations- only mention study design issues that significantly impact results. </a:t>
            </a:r>
          </a:p>
          <a:p>
            <a:r>
              <a:rPr lang="en-US" sz="563" dirty="0">
                <a:solidFill>
                  <a:schemeClr val="tx1"/>
                </a:solidFill>
              </a:rPr>
              <a:t>E.g. Were there any problems in accessing the population of interest that impacted conclusions? Were there any large differences between groups? Did many people drop out?</a:t>
            </a:r>
          </a:p>
        </p:txBody>
      </p:sp>
      <p:sp>
        <p:nvSpPr>
          <p:cNvPr id="36" name="Rounded Rectangular Callout 35">
            <a:extLst>
              <a:ext uri="{FF2B5EF4-FFF2-40B4-BE49-F238E27FC236}">
                <a16:creationId xmlns:a16="http://schemas.microsoft.com/office/drawing/2014/main" id="{41852CCF-DF18-B640-B686-287BD35A8063}"/>
              </a:ext>
            </a:extLst>
          </p:cNvPr>
          <p:cNvSpPr/>
          <p:nvPr/>
        </p:nvSpPr>
        <p:spPr>
          <a:xfrm flipH="1">
            <a:off x="12937927" y="-202089"/>
            <a:ext cx="1571200" cy="1112548"/>
          </a:xfrm>
          <a:prstGeom prst="wedgeRoundRectCallout">
            <a:avLst>
              <a:gd name="adj1" fmla="val 85108"/>
              <a:gd name="adj2" fmla="val 84863"/>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563" b="1" dirty="0">
                <a:solidFill>
                  <a:schemeClr val="tx1"/>
                </a:solidFill>
              </a:rPr>
              <a:t>5. What Did the Study Find?</a:t>
            </a:r>
            <a:endParaRPr lang="en-US" sz="563" dirty="0">
              <a:solidFill>
                <a:schemeClr val="tx1"/>
              </a:solidFill>
            </a:endParaRPr>
          </a:p>
          <a:p>
            <a:r>
              <a:rPr lang="en-US" sz="563" dirty="0">
                <a:solidFill>
                  <a:schemeClr val="tx1"/>
                </a:solidFill>
              </a:rPr>
              <a:t>Explain your key results in lay terms, did you find what you expected to, consider including a graphic to display results.  What was the main lesson learned and how do you know this? </a:t>
            </a:r>
          </a:p>
          <a:p>
            <a:r>
              <a:rPr lang="en-US" sz="563" dirty="0">
                <a:solidFill>
                  <a:schemeClr val="tx1"/>
                </a:solidFill>
              </a:rPr>
              <a:t> </a:t>
            </a:r>
          </a:p>
          <a:p>
            <a:r>
              <a:rPr lang="en-US" sz="563" dirty="0">
                <a:solidFill>
                  <a:schemeClr val="tx1"/>
                </a:solidFill>
              </a:rPr>
              <a:t>Consider using bulleted points or headings to separate out key points which should reflect the main takeaways from the study. </a:t>
            </a:r>
          </a:p>
        </p:txBody>
      </p:sp>
      <p:sp>
        <p:nvSpPr>
          <p:cNvPr id="37" name="Rounded Rectangular Callout 36">
            <a:extLst>
              <a:ext uri="{FF2B5EF4-FFF2-40B4-BE49-F238E27FC236}">
                <a16:creationId xmlns:a16="http://schemas.microsoft.com/office/drawing/2014/main" id="{B4AEC3B6-9294-8F4E-A523-82FC000159DE}"/>
              </a:ext>
            </a:extLst>
          </p:cNvPr>
          <p:cNvSpPr/>
          <p:nvPr/>
        </p:nvSpPr>
        <p:spPr>
          <a:xfrm flipH="1">
            <a:off x="12718596" y="1101839"/>
            <a:ext cx="1571200" cy="1112548"/>
          </a:xfrm>
          <a:prstGeom prst="wedgeRoundRectCallout">
            <a:avLst>
              <a:gd name="adj1" fmla="val 74065"/>
              <a:gd name="adj2" fmla="val 72632"/>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563" b="1" dirty="0">
                <a:solidFill>
                  <a:schemeClr val="tx1"/>
                </a:solidFill>
              </a:rPr>
              <a:t>6. What Does it Mean for You?</a:t>
            </a:r>
            <a:endParaRPr lang="en-US" sz="563" dirty="0">
              <a:solidFill>
                <a:schemeClr val="tx1"/>
              </a:solidFill>
            </a:endParaRPr>
          </a:p>
          <a:p>
            <a:r>
              <a:rPr lang="en-US" sz="563" dirty="0">
                <a:solidFill>
                  <a:schemeClr val="tx1"/>
                </a:solidFill>
              </a:rPr>
              <a:t>Explain which patients the results apply to and make clear that if not in this population the results may not apply to you, should patients expect any immediate changes in their treatment, what patients should expect to happen as a result of the study results, how should patients decide if the study results are applicable to them?</a:t>
            </a:r>
          </a:p>
        </p:txBody>
      </p:sp>
      <p:sp>
        <p:nvSpPr>
          <p:cNvPr id="38" name="Rounded Rectangular Callout 37">
            <a:extLst>
              <a:ext uri="{FF2B5EF4-FFF2-40B4-BE49-F238E27FC236}">
                <a16:creationId xmlns:a16="http://schemas.microsoft.com/office/drawing/2014/main" id="{7BDD6C3C-6FDA-DC4E-89B4-0E871B7BBA1B}"/>
              </a:ext>
            </a:extLst>
          </p:cNvPr>
          <p:cNvSpPr/>
          <p:nvPr/>
        </p:nvSpPr>
        <p:spPr>
          <a:xfrm flipH="1">
            <a:off x="12727225" y="2488394"/>
            <a:ext cx="1080661" cy="924994"/>
          </a:xfrm>
          <a:prstGeom prst="wedgeRoundRectCallout">
            <a:avLst>
              <a:gd name="adj1" fmla="val 83860"/>
              <a:gd name="adj2" fmla="val -86322"/>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563" b="1" dirty="0">
                <a:solidFill>
                  <a:schemeClr val="tx1"/>
                </a:solidFill>
              </a:rPr>
              <a:t>7. What Does it Mean for the Future?</a:t>
            </a:r>
            <a:endParaRPr lang="en-US" sz="563" dirty="0">
              <a:solidFill>
                <a:schemeClr val="tx1"/>
              </a:solidFill>
            </a:endParaRPr>
          </a:p>
          <a:p>
            <a:r>
              <a:rPr lang="en-US" sz="563" dirty="0">
                <a:solidFill>
                  <a:schemeClr val="tx1"/>
                </a:solidFill>
              </a:rPr>
              <a:t>Explain limitations of the study, implications for the future, research that needs to be done to confirm results or possible policy implications of the study results.</a:t>
            </a:r>
          </a:p>
        </p:txBody>
      </p:sp>
      <p:sp>
        <p:nvSpPr>
          <p:cNvPr id="39" name="Rounded Rectangular Callout 38">
            <a:extLst>
              <a:ext uri="{FF2B5EF4-FFF2-40B4-BE49-F238E27FC236}">
                <a16:creationId xmlns:a16="http://schemas.microsoft.com/office/drawing/2014/main" id="{DA9120AD-D572-6E44-B9F8-CB50D2D1B6D2}"/>
              </a:ext>
            </a:extLst>
          </p:cNvPr>
          <p:cNvSpPr/>
          <p:nvPr/>
        </p:nvSpPr>
        <p:spPr>
          <a:xfrm flipH="1">
            <a:off x="12363577" y="3975884"/>
            <a:ext cx="1359950" cy="654124"/>
          </a:xfrm>
          <a:prstGeom prst="wedgeRoundRectCallout">
            <a:avLst>
              <a:gd name="adj1" fmla="val 51006"/>
              <a:gd name="adj2" fmla="val -165088"/>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563" b="1" dirty="0">
                <a:solidFill>
                  <a:schemeClr val="tx1"/>
                </a:solidFill>
              </a:rPr>
              <a:t>8. What Are the Next Steps?</a:t>
            </a:r>
            <a:endParaRPr lang="en-US" sz="563" dirty="0">
              <a:solidFill>
                <a:schemeClr val="tx1"/>
              </a:solidFill>
            </a:endParaRPr>
          </a:p>
          <a:p>
            <a:r>
              <a:rPr lang="en-US" sz="563" dirty="0">
                <a:solidFill>
                  <a:schemeClr val="tx1"/>
                </a:solidFill>
              </a:rPr>
              <a:t>Things that we, as researchers, will do or would like to do for the COPD community as a result of this? </a:t>
            </a:r>
          </a:p>
        </p:txBody>
      </p:sp>
      <p:sp>
        <p:nvSpPr>
          <p:cNvPr id="40" name="Rounded Rectangular Callout 39">
            <a:extLst>
              <a:ext uri="{FF2B5EF4-FFF2-40B4-BE49-F238E27FC236}">
                <a16:creationId xmlns:a16="http://schemas.microsoft.com/office/drawing/2014/main" id="{547A4E6C-5761-E249-B4D9-CD3354F9DCA7}"/>
              </a:ext>
            </a:extLst>
          </p:cNvPr>
          <p:cNvSpPr/>
          <p:nvPr/>
        </p:nvSpPr>
        <p:spPr>
          <a:xfrm flipH="1">
            <a:off x="12481956" y="6065610"/>
            <a:ext cx="1571200" cy="529374"/>
          </a:xfrm>
          <a:prstGeom prst="wedgeRoundRectCallout">
            <a:avLst>
              <a:gd name="adj1" fmla="val 52501"/>
              <a:gd name="adj2" fmla="val -251949"/>
              <a:gd name="adj3" fmla="val 1666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563" b="1" dirty="0">
                <a:solidFill>
                  <a:schemeClr val="tx1"/>
                </a:solidFill>
              </a:rPr>
              <a:t>9. How Should I Find Out More</a:t>
            </a:r>
            <a:endParaRPr lang="en-US" sz="563" dirty="0">
              <a:solidFill>
                <a:schemeClr val="tx1"/>
              </a:solidFill>
            </a:endParaRPr>
          </a:p>
        </p:txBody>
      </p:sp>
      <p:sp>
        <p:nvSpPr>
          <p:cNvPr id="24" name="Google Shape;883;p32">
            <a:extLst>
              <a:ext uri="{FF2B5EF4-FFF2-40B4-BE49-F238E27FC236}">
                <a16:creationId xmlns:a16="http://schemas.microsoft.com/office/drawing/2014/main" id="{04458DC0-5DF5-984C-8FA0-71D1097F3607}"/>
              </a:ext>
            </a:extLst>
          </p:cNvPr>
          <p:cNvSpPr txBox="1"/>
          <p:nvPr/>
        </p:nvSpPr>
        <p:spPr>
          <a:xfrm>
            <a:off x="7686195" y="2022781"/>
            <a:ext cx="176609" cy="380008"/>
          </a:xfrm>
          <a:prstGeom prst="rect">
            <a:avLst/>
          </a:prstGeom>
          <a:noFill/>
          <a:ln>
            <a:noFill/>
          </a:ln>
        </p:spPr>
        <p:txBody>
          <a:bodyPr spcFirstLastPara="1" wrap="square" lIns="0" tIns="0" rIns="0" bIns="0" anchor="t" anchorCtr="0">
            <a:noAutofit/>
          </a:bodyPr>
          <a:lstStyle/>
          <a:p>
            <a:pPr>
              <a:buClr>
                <a:srgbClr val="095380"/>
              </a:buClr>
              <a:buSzPts val="7900"/>
            </a:pPr>
            <a:r>
              <a:rPr lang="en-US" sz="2469" dirty="0">
                <a:solidFill>
                  <a:srgbClr val="095380"/>
                </a:solidFill>
                <a:latin typeface="Montserrat"/>
                <a:ea typeface="Montserrat"/>
                <a:cs typeface="Montserrat"/>
                <a:sym typeface="Montserrat"/>
              </a:rPr>
              <a:t>5</a:t>
            </a:r>
            <a:endParaRPr sz="563" dirty="0"/>
          </a:p>
        </p:txBody>
      </p:sp>
      <p:sp>
        <p:nvSpPr>
          <p:cNvPr id="25" name="Google Shape;884;p32">
            <a:extLst>
              <a:ext uri="{FF2B5EF4-FFF2-40B4-BE49-F238E27FC236}">
                <a16:creationId xmlns:a16="http://schemas.microsoft.com/office/drawing/2014/main" id="{9380866A-224A-0046-A5DB-186391827325}"/>
              </a:ext>
            </a:extLst>
          </p:cNvPr>
          <p:cNvSpPr txBox="1"/>
          <p:nvPr/>
        </p:nvSpPr>
        <p:spPr>
          <a:xfrm>
            <a:off x="7668831" y="3033610"/>
            <a:ext cx="193973" cy="380008"/>
          </a:xfrm>
          <a:prstGeom prst="rect">
            <a:avLst/>
          </a:prstGeom>
          <a:noFill/>
          <a:ln>
            <a:noFill/>
          </a:ln>
        </p:spPr>
        <p:txBody>
          <a:bodyPr spcFirstLastPara="1" wrap="square" lIns="0" tIns="0" rIns="0" bIns="0" anchor="t" anchorCtr="0">
            <a:noAutofit/>
          </a:bodyPr>
          <a:lstStyle/>
          <a:p>
            <a:pPr>
              <a:buClr>
                <a:srgbClr val="39B3E3"/>
              </a:buClr>
              <a:buSzPts val="7900"/>
            </a:pPr>
            <a:r>
              <a:rPr lang="en-US" sz="2469" dirty="0">
                <a:solidFill>
                  <a:srgbClr val="39B3E3"/>
                </a:solidFill>
                <a:latin typeface="Montserrat"/>
                <a:ea typeface="Montserrat"/>
                <a:cs typeface="Montserrat"/>
                <a:sym typeface="Montserrat"/>
              </a:rPr>
              <a:t>6</a:t>
            </a:r>
            <a:endParaRPr sz="563" dirty="0"/>
          </a:p>
        </p:txBody>
      </p:sp>
      <p:sp>
        <p:nvSpPr>
          <p:cNvPr id="26" name="Google Shape;885;p32">
            <a:extLst>
              <a:ext uri="{FF2B5EF4-FFF2-40B4-BE49-F238E27FC236}">
                <a16:creationId xmlns:a16="http://schemas.microsoft.com/office/drawing/2014/main" id="{C816F7E6-CB4E-CE4A-8181-AF7C9E52349A}"/>
              </a:ext>
            </a:extLst>
          </p:cNvPr>
          <p:cNvSpPr txBox="1"/>
          <p:nvPr/>
        </p:nvSpPr>
        <p:spPr>
          <a:xfrm>
            <a:off x="7708177" y="3826302"/>
            <a:ext cx="202902" cy="380008"/>
          </a:xfrm>
          <a:prstGeom prst="rect">
            <a:avLst/>
          </a:prstGeom>
          <a:noFill/>
          <a:ln>
            <a:noFill/>
          </a:ln>
        </p:spPr>
        <p:txBody>
          <a:bodyPr spcFirstLastPara="1" wrap="square" lIns="0" tIns="0" rIns="0" bIns="0" anchor="t" anchorCtr="0">
            <a:noAutofit/>
          </a:bodyPr>
          <a:lstStyle/>
          <a:p>
            <a:pPr>
              <a:buClr>
                <a:srgbClr val="69D1DA"/>
              </a:buClr>
              <a:buSzPts val="7900"/>
            </a:pPr>
            <a:r>
              <a:rPr lang="en-US" sz="2469" dirty="0">
                <a:solidFill>
                  <a:srgbClr val="69D1DA"/>
                </a:solidFill>
                <a:latin typeface="Montserrat"/>
                <a:ea typeface="Montserrat"/>
                <a:cs typeface="Montserrat"/>
                <a:sym typeface="Montserrat"/>
              </a:rPr>
              <a:t>7</a:t>
            </a:r>
            <a:endParaRPr sz="563" dirty="0"/>
          </a:p>
        </p:txBody>
      </p:sp>
      <p:sp>
        <p:nvSpPr>
          <p:cNvPr id="27" name="Google Shape;886;p32">
            <a:extLst>
              <a:ext uri="{FF2B5EF4-FFF2-40B4-BE49-F238E27FC236}">
                <a16:creationId xmlns:a16="http://schemas.microsoft.com/office/drawing/2014/main" id="{7577F16A-E375-A841-93F4-CCF5BB45DFFC}"/>
              </a:ext>
            </a:extLst>
          </p:cNvPr>
          <p:cNvSpPr txBox="1"/>
          <p:nvPr/>
        </p:nvSpPr>
        <p:spPr>
          <a:xfrm>
            <a:off x="4462612" y="4335199"/>
            <a:ext cx="191988" cy="394394"/>
          </a:xfrm>
          <a:prstGeom prst="rect">
            <a:avLst/>
          </a:prstGeom>
          <a:noFill/>
          <a:ln>
            <a:noFill/>
          </a:ln>
        </p:spPr>
        <p:txBody>
          <a:bodyPr spcFirstLastPara="1" wrap="square" lIns="0" tIns="0" rIns="0" bIns="0" anchor="t" anchorCtr="0">
            <a:noAutofit/>
          </a:bodyPr>
          <a:lstStyle/>
          <a:p>
            <a:pPr>
              <a:buClr>
                <a:srgbClr val="8C133F"/>
              </a:buClr>
              <a:buSzPts val="8200"/>
            </a:pPr>
            <a:r>
              <a:rPr lang="en-US" sz="2563" dirty="0">
                <a:solidFill>
                  <a:srgbClr val="8C133F"/>
                </a:solidFill>
                <a:latin typeface="Montserrat"/>
                <a:ea typeface="Montserrat"/>
                <a:cs typeface="Montserrat"/>
                <a:sym typeface="Montserrat"/>
              </a:rPr>
              <a:t>4</a:t>
            </a:r>
            <a:endParaRPr sz="563" dirty="0"/>
          </a:p>
        </p:txBody>
      </p:sp>
      <p:sp>
        <p:nvSpPr>
          <p:cNvPr id="28" name="Google Shape;887;p32">
            <a:extLst>
              <a:ext uri="{FF2B5EF4-FFF2-40B4-BE49-F238E27FC236}">
                <a16:creationId xmlns:a16="http://schemas.microsoft.com/office/drawing/2014/main" id="{CAA5655D-A04E-8E44-80C8-411A87112AC8}"/>
              </a:ext>
            </a:extLst>
          </p:cNvPr>
          <p:cNvSpPr txBox="1"/>
          <p:nvPr/>
        </p:nvSpPr>
        <p:spPr>
          <a:xfrm>
            <a:off x="4473526" y="1999298"/>
            <a:ext cx="179586" cy="394394"/>
          </a:xfrm>
          <a:prstGeom prst="rect">
            <a:avLst/>
          </a:prstGeom>
          <a:noFill/>
          <a:ln>
            <a:noFill/>
          </a:ln>
        </p:spPr>
        <p:txBody>
          <a:bodyPr spcFirstLastPara="1" wrap="square" lIns="0" tIns="0" rIns="0" bIns="0" anchor="t" anchorCtr="0">
            <a:noAutofit/>
          </a:bodyPr>
          <a:lstStyle/>
          <a:p>
            <a:pPr>
              <a:buClr>
                <a:srgbClr val="E24E5A"/>
              </a:buClr>
              <a:buSzPts val="8200"/>
            </a:pPr>
            <a:r>
              <a:rPr lang="en-US" sz="2563" dirty="0">
                <a:solidFill>
                  <a:srgbClr val="E24E5A"/>
                </a:solidFill>
                <a:latin typeface="Montserrat"/>
                <a:ea typeface="Montserrat"/>
                <a:cs typeface="Montserrat"/>
                <a:sym typeface="Montserrat"/>
              </a:rPr>
              <a:t>3</a:t>
            </a:r>
            <a:endParaRPr sz="563" dirty="0"/>
          </a:p>
        </p:txBody>
      </p:sp>
      <p:sp>
        <p:nvSpPr>
          <p:cNvPr id="29" name="Google Shape;888;p32">
            <a:extLst>
              <a:ext uri="{FF2B5EF4-FFF2-40B4-BE49-F238E27FC236}">
                <a16:creationId xmlns:a16="http://schemas.microsoft.com/office/drawing/2014/main" id="{1A65C36D-6B5B-4447-AF46-DF64E2B62FA8}"/>
              </a:ext>
            </a:extLst>
          </p:cNvPr>
          <p:cNvSpPr txBox="1"/>
          <p:nvPr/>
        </p:nvSpPr>
        <p:spPr>
          <a:xfrm>
            <a:off x="1213190" y="3557102"/>
            <a:ext cx="194469" cy="394394"/>
          </a:xfrm>
          <a:prstGeom prst="rect">
            <a:avLst/>
          </a:prstGeom>
          <a:noFill/>
          <a:ln>
            <a:noFill/>
          </a:ln>
        </p:spPr>
        <p:txBody>
          <a:bodyPr spcFirstLastPara="1" wrap="square" lIns="0" tIns="0" rIns="0" bIns="0" anchor="t" anchorCtr="0">
            <a:noAutofit/>
          </a:bodyPr>
          <a:lstStyle/>
          <a:p>
            <a:pPr>
              <a:buClr>
                <a:srgbClr val="FF9430"/>
              </a:buClr>
              <a:buSzPts val="8200"/>
            </a:pPr>
            <a:r>
              <a:rPr lang="en-US" sz="2563" dirty="0">
                <a:solidFill>
                  <a:srgbClr val="FF9430"/>
                </a:solidFill>
                <a:latin typeface="Montserrat"/>
                <a:ea typeface="Montserrat"/>
                <a:cs typeface="Montserrat"/>
                <a:sym typeface="Montserrat"/>
              </a:rPr>
              <a:t>2</a:t>
            </a:r>
            <a:endParaRPr sz="563" dirty="0"/>
          </a:p>
        </p:txBody>
      </p:sp>
      <p:sp>
        <p:nvSpPr>
          <p:cNvPr id="30" name="Google Shape;889;p32">
            <a:extLst>
              <a:ext uri="{FF2B5EF4-FFF2-40B4-BE49-F238E27FC236}">
                <a16:creationId xmlns:a16="http://schemas.microsoft.com/office/drawing/2014/main" id="{4962C42C-E638-DF4C-BDC7-6A96D8CB3198}"/>
              </a:ext>
            </a:extLst>
          </p:cNvPr>
          <p:cNvSpPr txBox="1"/>
          <p:nvPr/>
        </p:nvSpPr>
        <p:spPr>
          <a:xfrm>
            <a:off x="1306997" y="1999298"/>
            <a:ext cx="138906" cy="394394"/>
          </a:xfrm>
          <a:prstGeom prst="rect">
            <a:avLst/>
          </a:prstGeom>
          <a:noFill/>
          <a:ln>
            <a:noFill/>
          </a:ln>
        </p:spPr>
        <p:txBody>
          <a:bodyPr spcFirstLastPara="1" wrap="square" lIns="0" tIns="0" rIns="0" bIns="0" anchor="t" anchorCtr="0">
            <a:noAutofit/>
          </a:bodyPr>
          <a:lstStyle/>
          <a:p>
            <a:pPr>
              <a:buClr>
                <a:srgbClr val="FFCC5E"/>
              </a:buClr>
              <a:buSzPts val="8200"/>
            </a:pPr>
            <a:r>
              <a:rPr lang="en-US" sz="2563" dirty="0">
                <a:solidFill>
                  <a:srgbClr val="FFCC5E"/>
                </a:solidFill>
                <a:latin typeface="Montserrat"/>
                <a:ea typeface="Montserrat"/>
                <a:cs typeface="Montserrat"/>
                <a:sym typeface="Montserrat"/>
              </a:rPr>
              <a:t>1</a:t>
            </a:r>
            <a:endParaRPr sz="563" dirty="0"/>
          </a:p>
        </p:txBody>
      </p:sp>
      <p:grpSp>
        <p:nvGrpSpPr>
          <p:cNvPr id="43" name="Group 42">
            <a:extLst>
              <a:ext uri="{FF2B5EF4-FFF2-40B4-BE49-F238E27FC236}">
                <a16:creationId xmlns:a16="http://schemas.microsoft.com/office/drawing/2014/main" id="{B05DD2C8-5236-684A-B317-C71976F2C0E5}"/>
              </a:ext>
            </a:extLst>
          </p:cNvPr>
          <p:cNvGrpSpPr/>
          <p:nvPr/>
        </p:nvGrpSpPr>
        <p:grpSpPr>
          <a:xfrm rot="10800000">
            <a:off x="6943077" y="4594343"/>
            <a:ext cx="638071" cy="693504"/>
            <a:chOff x="3986212" y="1593850"/>
            <a:chExt cx="4257675" cy="4627562"/>
          </a:xfrm>
        </p:grpSpPr>
        <p:sp>
          <p:nvSpPr>
            <p:cNvPr id="44" name="Google Shape;716;p28">
              <a:extLst>
                <a:ext uri="{FF2B5EF4-FFF2-40B4-BE49-F238E27FC236}">
                  <a16:creationId xmlns:a16="http://schemas.microsoft.com/office/drawing/2014/main" id="{4E6B326E-D38D-6A48-B0A1-AA1162C515CD}"/>
                </a:ext>
              </a:extLst>
            </p:cNvPr>
            <p:cNvSpPr/>
            <p:nvPr/>
          </p:nvSpPr>
          <p:spPr>
            <a:xfrm>
              <a:off x="4384675" y="5207000"/>
              <a:ext cx="592137" cy="565150"/>
            </a:xfrm>
            <a:custGeom>
              <a:avLst/>
              <a:gdLst/>
              <a:ahLst/>
              <a:cxnLst/>
              <a:rect l="l" t="t" r="r" b="b"/>
              <a:pathLst>
                <a:path w="152" h="145" extrusionOk="0">
                  <a:moveTo>
                    <a:pt x="109" y="143"/>
                  </a:moveTo>
                  <a:cubicBezTo>
                    <a:pt x="2" y="49"/>
                    <a:pt x="2" y="49"/>
                    <a:pt x="2" y="49"/>
                  </a:cubicBezTo>
                  <a:cubicBezTo>
                    <a:pt x="1" y="48"/>
                    <a:pt x="0" y="45"/>
                    <a:pt x="2" y="44"/>
                  </a:cubicBezTo>
                  <a:cubicBezTo>
                    <a:pt x="39" y="2"/>
                    <a:pt x="39" y="2"/>
                    <a:pt x="39" y="2"/>
                  </a:cubicBezTo>
                  <a:cubicBezTo>
                    <a:pt x="40" y="0"/>
                    <a:pt x="42" y="0"/>
                    <a:pt x="44" y="2"/>
                  </a:cubicBezTo>
                  <a:cubicBezTo>
                    <a:pt x="150" y="96"/>
                    <a:pt x="150" y="96"/>
                    <a:pt x="150" y="96"/>
                  </a:cubicBezTo>
                  <a:cubicBezTo>
                    <a:pt x="152" y="97"/>
                    <a:pt x="152" y="100"/>
                    <a:pt x="151" y="101"/>
                  </a:cubicBezTo>
                  <a:cubicBezTo>
                    <a:pt x="114" y="143"/>
                    <a:pt x="114" y="143"/>
                    <a:pt x="114" y="143"/>
                  </a:cubicBezTo>
                  <a:cubicBezTo>
                    <a:pt x="113" y="144"/>
                    <a:pt x="110" y="145"/>
                    <a:pt x="109" y="143"/>
                  </a:cubicBezTo>
                  <a:close/>
                </a:path>
              </a:pathLst>
            </a:custGeom>
            <a:solidFill>
              <a:srgbClr val="383838"/>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45" name="Google Shape;717;p28">
              <a:extLst>
                <a:ext uri="{FF2B5EF4-FFF2-40B4-BE49-F238E27FC236}">
                  <a16:creationId xmlns:a16="http://schemas.microsoft.com/office/drawing/2014/main" id="{0674E89F-F67A-A64D-8F1D-88E7700A694E}"/>
                </a:ext>
              </a:extLst>
            </p:cNvPr>
            <p:cNvSpPr/>
            <p:nvPr/>
          </p:nvSpPr>
          <p:spPr>
            <a:xfrm>
              <a:off x="3986212" y="5541962"/>
              <a:ext cx="650875" cy="679450"/>
            </a:xfrm>
            <a:custGeom>
              <a:avLst/>
              <a:gdLst/>
              <a:ahLst/>
              <a:cxnLst/>
              <a:rect l="l" t="t" r="r" b="b"/>
              <a:pathLst>
                <a:path w="410" h="428" extrusionOk="0">
                  <a:moveTo>
                    <a:pt x="59" y="428"/>
                  </a:moveTo>
                  <a:lnTo>
                    <a:pt x="0" y="428"/>
                  </a:lnTo>
                  <a:lnTo>
                    <a:pt x="378" y="0"/>
                  </a:lnTo>
                  <a:lnTo>
                    <a:pt x="410" y="30"/>
                  </a:lnTo>
                  <a:lnTo>
                    <a:pt x="59" y="428"/>
                  </a:lnTo>
                  <a:close/>
                </a:path>
              </a:pathLst>
            </a:custGeom>
            <a:solidFill>
              <a:srgbClr val="383838"/>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46" name="Google Shape;718;p28">
              <a:extLst>
                <a:ext uri="{FF2B5EF4-FFF2-40B4-BE49-F238E27FC236}">
                  <a16:creationId xmlns:a16="http://schemas.microsoft.com/office/drawing/2014/main" id="{63607AE9-31CE-CC42-B3FA-A5B83167C623}"/>
                </a:ext>
              </a:extLst>
            </p:cNvPr>
            <p:cNvSpPr/>
            <p:nvPr/>
          </p:nvSpPr>
          <p:spPr>
            <a:xfrm>
              <a:off x="6492875" y="2065337"/>
              <a:ext cx="1349375" cy="1222375"/>
            </a:xfrm>
            <a:custGeom>
              <a:avLst/>
              <a:gdLst/>
              <a:ahLst/>
              <a:cxnLst/>
              <a:rect l="l" t="t" r="r" b="b"/>
              <a:pathLst>
                <a:path w="346" h="313" extrusionOk="0">
                  <a:moveTo>
                    <a:pt x="345" y="280"/>
                  </a:moveTo>
                  <a:cubicBezTo>
                    <a:pt x="29" y="1"/>
                    <a:pt x="29" y="1"/>
                    <a:pt x="29" y="1"/>
                  </a:cubicBezTo>
                  <a:cubicBezTo>
                    <a:pt x="28" y="0"/>
                    <a:pt x="26" y="0"/>
                    <a:pt x="25" y="1"/>
                  </a:cubicBezTo>
                  <a:cubicBezTo>
                    <a:pt x="1" y="28"/>
                    <a:pt x="1" y="28"/>
                    <a:pt x="1" y="28"/>
                  </a:cubicBezTo>
                  <a:cubicBezTo>
                    <a:pt x="0" y="29"/>
                    <a:pt x="0" y="31"/>
                    <a:pt x="1" y="32"/>
                  </a:cubicBezTo>
                  <a:cubicBezTo>
                    <a:pt x="317" y="312"/>
                    <a:pt x="317" y="312"/>
                    <a:pt x="317" y="312"/>
                  </a:cubicBezTo>
                  <a:cubicBezTo>
                    <a:pt x="319" y="313"/>
                    <a:pt x="320" y="313"/>
                    <a:pt x="321" y="311"/>
                  </a:cubicBezTo>
                  <a:cubicBezTo>
                    <a:pt x="345" y="285"/>
                    <a:pt x="345" y="285"/>
                    <a:pt x="345" y="285"/>
                  </a:cubicBezTo>
                  <a:cubicBezTo>
                    <a:pt x="346" y="283"/>
                    <a:pt x="346" y="282"/>
                    <a:pt x="345" y="280"/>
                  </a:cubicBezTo>
                  <a:close/>
                </a:path>
              </a:pathLst>
            </a:custGeom>
            <a:solidFill>
              <a:srgbClr val="383838"/>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47" name="Google Shape;719;p28">
              <a:extLst>
                <a:ext uri="{FF2B5EF4-FFF2-40B4-BE49-F238E27FC236}">
                  <a16:creationId xmlns:a16="http://schemas.microsoft.com/office/drawing/2014/main" id="{A354D06A-3ED0-F641-8A00-AAA532BC8E8D}"/>
                </a:ext>
              </a:extLst>
            </p:cNvPr>
            <p:cNvSpPr/>
            <p:nvPr/>
          </p:nvSpPr>
          <p:spPr>
            <a:xfrm>
              <a:off x="7042150" y="1593850"/>
              <a:ext cx="1201737" cy="1089025"/>
            </a:xfrm>
            <a:custGeom>
              <a:avLst/>
              <a:gdLst/>
              <a:ahLst/>
              <a:cxnLst/>
              <a:rect l="l" t="t" r="r" b="b"/>
              <a:pathLst>
                <a:path w="308" h="279" extrusionOk="0">
                  <a:moveTo>
                    <a:pt x="307" y="247"/>
                  </a:moveTo>
                  <a:cubicBezTo>
                    <a:pt x="29" y="1"/>
                    <a:pt x="29" y="1"/>
                    <a:pt x="29" y="1"/>
                  </a:cubicBezTo>
                  <a:cubicBezTo>
                    <a:pt x="28" y="0"/>
                    <a:pt x="26" y="0"/>
                    <a:pt x="24" y="1"/>
                  </a:cubicBezTo>
                  <a:cubicBezTo>
                    <a:pt x="1" y="28"/>
                    <a:pt x="1" y="28"/>
                    <a:pt x="1" y="28"/>
                  </a:cubicBezTo>
                  <a:cubicBezTo>
                    <a:pt x="0" y="29"/>
                    <a:pt x="0" y="31"/>
                    <a:pt x="1" y="32"/>
                  </a:cubicBezTo>
                  <a:cubicBezTo>
                    <a:pt x="279" y="278"/>
                    <a:pt x="279" y="278"/>
                    <a:pt x="279" y="278"/>
                  </a:cubicBezTo>
                  <a:cubicBezTo>
                    <a:pt x="280" y="279"/>
                    <a:pt x="282" y="279"/>
                    <a:pt x="284" y="277"/>
                  </a:cubicBezTo>
                  <a:cubicBezTo>
                    <a:pt x="307" y="251"/>
                    <a:pt x="307" y="251"/>
                    <a:pt x="307" y="251"/>
                  </a:cubicBezTo>
                  <a:cubicBezTo>
                    <a:pt x="308" y="250"/>
                    <a:pt x="308" y="248"/>
                    <a:pt x="307" y="247"/>
                  </a:cubicBezTo>
                  <a:close/>
                </a:path>
              </a:pathLst>
            </a:custGeom>
            <a:solidFill>
              <a:srgbClr val="383838"/>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48" name="Google Shape;720;p28">
              <a:extLst>
                <a:ext uri="{FF2B5EF4-FFF2-40B4-BE49-F238E27FC236}">
                  <a16:creationId xmlns:a16="http://schemas.microsoft.com/office/drawing/2014/main" id="{A698AC76-A773-D54D-9F76-BBF6C31ADE3B}"/>
                </a:ext>
              </a:extLst>
            </p:cNvPr>
            <p:cNvSpPr/>
            <p:nvPr/>
          </p:nvSpPr>
          <p:spPr>
            <a:xfrm>
              <a:off x="7019925" y="1957387"/>
              <a:ext cx="836612" cy="827087"/>
            </a:xfrm>
            <a:custGeom>
              <a:avLst/>
              <a:gdLst/>
              <a:ahLst/>
              <a:cxnLst/>
              <a:rect l="l" t="t" r="r" b="b"/>
              <a:pathLst>
                <a:path w="215" h="212" extrusionOk="0">
                  <a:moveTo>
                    <a:pt x="215" y="111"/>
                  </a:moveTo>
                  <a:cubicBezTo>
                    <a:pt x="89" y="0"/>
                    <a:pt x="89" y="0"/>
                    <a:pt x="89" y="0"/>
                  </a:cubicBezTo>
                  <a:cubicBezTo>
                    <a:pt x="2" y="99"/>
                    <a:pt x="2" y="99"/>
                    <a:pt x="2" y="99"/>
                  </a:cubicBezTo>
                  <a:cubicBezTo>
                    <a:pt x="0" y="100"/>
                    <a:pt x="1" y="102"/>
                    <a:pt x="2" y="103"/>
                  </a:cubicBezTo>
                  <a:cubicBezTo>
                    <a:pt x="123" y="210"/>
                    <a:pt x="123" y="210"/>
                    <a:pt x="123" y="210"/>
                  </a:cubicBezTo>
                  <a:cubicBezTo>
                    <a:pt x="124" y="212"/>
                    <a:pt x="126" y="211"/>
                    <a:pt x="127" y="210"/>
                  </a:cubicBezTo>
                  <a:lnTo>
                    <a:pt x="215" y="111"/>
                  </a:lnTo>
                  <a:close/>
                </a:path>
              </a:pathLst>
            </a:custGeom>
            <a:solidFill>
              <a:srgbClr val="383838"/>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49" name="Google Shape;721;p28">
              <a:extLst>
                <a:ext uri="{FF2B5EF4-FFF2-40B4-BE49-F238E27FC236}">
                  <a16:creationId xmlns:a16="http://schemas.microsoft.com/office/drawing/2014/main" id="{752CB24A-FC50-A34B-A6C0-3FEE5D8BFCA1}"/>
                </a:ext>
              </a:extLst>
            </p:cNvPr>
            <p:cNvSpPr/>
            <p:nvPr/>
          </p:nvSpPr>
          <p:spPr>
            <a:xfrm>
              <a:off x="4979987" y="4902200"/>
              <a:ext cx="331787" cy="304800"/>
            </a:xfrm>
            <a:custGeom>
              <a:avLst/>
              <a:gdLst/>
              <a:ahLst/>
              <a:cxnLst/>
              <a:rect l="l" t="t" r="r" b="b"/>
              <a:pathLst>
                <a:path w="85" h="78" extrusionOk="0">
                  <a:moveTo>
                    <a:pt x="72" y="78"/>
                  </a:moveTo>
                  <a:cubicBezTo>
                    <a:pt x="0" y="14"/>
                    <a:pt x="0" y="14"/>
                    <a:pt x="0" y="14"/>
                  </a:cubicBezTo>
                  <a:cubicBezTo>
                    <a:pt x="0" y="13"/>
                    <a:pt x="0" y="12"/>
                    <a:pt x="1" y="11"/>
                  </a:cubicBezTo>
                  <a:cubicBezTo>
                    <a:pt x="9" y="1"/>
                    <a:pt x="9" y="1"/>
                    <a:pt x="9" y="1"/>
                  </a:cubicBezTo>
                  <a:cubicBezTo>
                    <a:pt x="10" y="0"/>
                    <a:pt x="12" y="0"/>
                    <a:pt x="12" y="0"/>
                  </a:cubicBezTo>
                  <a:cubicBezTo>
                    <a:pt x="84" y="64"/>
                    <a:pt x="84" y="64"/>
                    <a:pt x="84" y="64"/>
                  </a:cubicBezTo>
                  <a:cubicBezTo>
                    <a:pt x="85" y="65"/>
                    <a:pt x="85" y="66"/>
                    <a:pt x="84" y="67"/>
                  </a:cubicBezTo>
                  <a:cubicBezTo>
                    <a:pt x="75" y="77"/>
                    <a:pt x="75" y="77"/>
                    <a:pt x="75" y="77"/>
                  </a:cubicBezTo>
                  <a:cubicBezTo>
                    <a:pt x="74" y="78"/>
                    <a:pt x="73" y="78"/>
                    <a:pt x="72" y="78"/>
                  </a:cubicBezTo>
                  <a:close/>
                </a:path>
              </a:pathLst>
            </a:custGeom>
            <a:solidFill>
              <a:srgbClr val="8C103D"/>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50" name="Google Shape;722;p28">
              <a:extLst>
                <a:ext uri="{FF2B5EF4-FFF2-40B4-BE49-F238E27FC236}">
                  <a16:creationId xmlns:a16="http://schemas.microsoft.com/office/drawing/2014/main" id="{D34B885E-DF93-0149-BBD1-16E2C7D22478}"/>
                </a:ext>
              </a:extLst>
            </p:cNvPr>
            <p:cNvSpPr/>
            <p:nvPr/>
          </p:nvSpPr>
          <p:spPr>
            <a:xfrm>
              <a:off x="5229225" y="4613275"/>
              <a:ext cx="336550" cy="309562"/>
            </a:xfrm>
            <a:custGeom>
              <a:avLst/>
              <a:gdLst/>
              <a:ahLst/>
              <a:cxnLst/>
              <a:rect l="l" t="t" r="r" b="b"/>
              <a:pathLst>
                <a:path w="86" h="79" extrusionOk="0">
                  <a:moveTo>
                    <a:pt x="73" y="78"/>
                  </a:moveTo>
                  <a:cubicBezTo>
                    <a:pt x="1" y="15"/>
                    <a:pt x="1" y="15"/>
                    <a:pt x="1" y="15"/>
                  </a:cubicBezTo>
                  <a:cubicBezTo>
                    <a:pt x="0" y="14"/>
                    <a:pt x="1" y="12"/>
                    <a:pt x="1" y="11"/>
                  </a:cubicBezTo>
                  <a:cubicBezTo>
                    <a:pt x="10" y="2"/>
                    <a:pt x="10" y="2"/>
                    <a:pt x="10" y="2"/>
                  </a:cubicBezTo>
                  <a:cubicBezTo>
                    <a:pt x="11" y="1"/>
                    <a:pt x="12" y="0"/>
                    <a:pt x="13" y="1"/>
                  </a:cubicBezTo>
                  <a:cubicBezTo>
                    <a:pt x="85" y="65"/>
                    <a:pt x="85" y="65"/>
                    <a:pt x="85" y="65"/>
                  </a:cubicBezTo>
                  <a:cubicBezTo>
                    <a:pt x="86" y="65"/>
                    <a:pt x="86" y="67"/>
                    <a:pt x="85" y="68"/>
                  </a:cubicBezTo>
                  <a:cubicBezTo>
                    <a:pt x="76" y="78"/>
                    <a:pt x="76" y="78"/>
                    <a:pt x="76" y="78"/>
                  </a:cubicBezTo>
                  <a:cubicBezTo>
                    <a:pt x="75" y="79"/>
                    <a:pt x="74" y="79"/>
                    <a:pt x="73" y="78"/>
                  </a:cubicBezTo>
                  <a:close/>
                </a:path>
              </a:pathLst>
            </a:custGeom>
            <a:solidFill>
              <a:srgbClr val="E24956"/>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51" name="Google Shape;723;p28">
              <a:extLst>
                <a:ext uri="{FF2B5EF4-FFF2-40B4-BE49-F238E27FC236}">
                  <a16:creationId xmlns:a16="http://schemas.microsoft.com/office/drawing/2014/main" id="{78324B75-64F5-404B-A78B-55C5039F3D7E}"/>
                </a:ext>
              </a:extLst>
            </p:cNvPr>
            <p:cNvSpPr/>
            <p:nvPr/>
          </p:nvSpPr>
          <p:spPr>
            <a:xfrm>
              <a:off x="5483225" y="4329112"/>
              <a:ext cx="334962" cy="304800"/>
            </a:xfrm>
            <a:custGeom>
              <a:avLst/>
              <a:gdLst/>
              <a:ahLst/>
              <a:cxnLst/>
              <a:rect l="l" t="t" r="r" b="b"/>
              <a:pathLst>
                <a:path w="86" h="78" extrusionOk="0">
                  <a:moveTo>
                    <a:pt x="73" y="78"/>
                  </a:moveTo>
                  <a:cubicBezTo>
                    <a:pt x="1" y="14"/>
                    <a:pt x="1" y="14"/>
                    <a:pt x="1" y="14"/>
                  </a:cubicBezTo>
                  <a:cubicBezTo>
                    <a:pt x="0" y="13"/>
                    <a:pt x="0" y="12"/>
                    <a:pt x="1" y="11"/>
                  </a:cubicBezTo>
                  <a:cubicBezTo>
                    <a:pt x="10" y="1"/>
                    <a:pt x="10" y="1"/>
                    <a:pt x="10" y="1"/>
                  </a:cubicBezTo>
                  <a:cubicBezTo>
                    <a:pt x="11" y="0"/>
                    <a:pt x="12" y="0"/>
                    <a:pt x="13" y="1"/>
                  </a:cubicBezTo>
                  <a:cubicBezTo>
                    <a:pt x="85" y="64"/>
                    <a:pt x="85" y="64"/>
                    <a:pt x="85" y="64"/>
                  </a:cubicBezTo>
                  <a:cubicBezTo>
                    <a:pt x="86" y="65"/>
                    <a:pt x="86" y="66"/>
                    <a:pt x="85" y="67"/>
                  </a:cubicBezTo>
                  <a:cubicBezTo>
                    <a:pt x="76" y="77"/>
                    <a:pt x="76" y="77"/>
                    <a:pt x="76" y="77"/>
                  </a:cubicBezTo>
                  <a:cubicBezTo>
                    <a:pt x="75" y="78"/>
                    <a:pt x="74" y="78"/>
                    <a:pt x="73" y="78"/>
                  </a:cubicBezTo>
                  <a:close/>
                </a:path>
              </a:pathLst>
            </a:custGeom>
            <a:solidFill>
              <a:srgbClr val="FC7900"/>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52" name="Google Shape;724;p28">
              <a:extLst>
                <a:ext uri="{FF2B5EF4-FFF2-40B4-BE49-F238E27FC236}">
                  <a16:creationId xmlns:a16="http://schemas.microsoft.com/office/drawing/2014/main" id="{1E35FBD1-7DF3-DA4B-AF0A-BAA870E839C3}"/>
                </a:ext>
              </a:extLst>
            </p:cNvPr>
            <p:cNvSpPr/>
            <p:nvPr/>
          </p:nvSpPr>
          <p:spPr>
            <a:xfrm>
              <a:off x="5737225" y="4040187"/>
              <a:ext cx="334962" cy="307975"/>
            </a:xfrm>
            <a:custGeom>
              <a:avLst/>
              <a:gdLst/>
              <a:ahLst/>
              <a:cxnLst/>
              <a:rect l="l" t="t" r="r" b="b"/>
              <a:pathLst>
                <a:path w="86" h="79" extrusionOk="0">
                  <a:moveTo>
                    <a:pt x="73" y="78"/>
                  </a:moveTo>
                  <a:cubicBezTo>
                    <a:pt x="1" y="15"/>
                    <a:pt x="1" y="15"/>
                    <a:pt x="1" y="15"/>
                  </a:cubicBezTo>
                  <a:cubicBezTo>
                    <a:pt x="0" y="14"/>
                    <a:pt x="0" y="13"/>
                    <a:pt x="1" y="12"/>
                  </a:cubicBezTo>
                  <a:cubicBezTo>
                    <a:pt x="10" y="2"/>
                    <a:pt x="10" y="2"/>
                    <a:pt x="10" y="2"/>
                  </a:cubicBezTo>
                  <a:cubicBezTo>
                    <a:pt x="11" y="1"/>
                    <a:pt x="12" y="0"/>
                    <a:pt x="13" y="1"/>
                  </a:cubicBezTo>
                  <a:cubicBezTo>
                    <a:pt x="85" y="65"/>
                    <a:pt x="85" y="65"/>
                    <a:pt x="85" y="65"/>
                  </a:cubicBezTo>
                  <a:cubicBezTo>
                    <a:pt x="86" y="65"/>
                    <a:pt x="86" y="67"/>
                    <a:pt x="85" y="68"/>
                  </a:cubicBezTo>
                  <a:cubicBezTo>
                    <a:pt x="76" y="78"/>
                    <a:pt x="76" y="78"/>
                    <a:pt x="76" y="78"/>
                  </a:cubicBezTo>
                  <a:cubicBezTo>
                    <a:pt x="75" y="79"/>
                    <a:pt x="74" y="79"/>
                    <a:pt x="73" y="78"/>
                  </a:cubicBezTo>
                  <a:close/>
                </a:path>
              </a:pathLst>
            </a:custGeom>
            <a:solidFill>
              <a:srgbClr val="FCB726"/>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53" name="Google Shape;725;p28">
              <a:extLst>
                <a:ext uri="{FF2B5EF4-FFF2-40B4-BE49-F238E27FC236}">
                  <a16:creationId xmlns:a16="http://schemas.microsoft.com/office/drawing/2014/main" id="{57EA713B-B732-8440-BC18-FE89AE89381B}"/>
                </a:ext>
              </a:extLst>
            </p:cNvPr>
            <p:cNvSpPr/>
            <p:nvPr/>
          </p:nvSpPr>
          <p:spPr>
            <a:xfrm>
              <a:off x="5989637" y="3756025"/>
              <a:ext cx="334962" cy="307975"/>
            </a:xfrm>
            <a:custGeom>
              <a:avLst/>
              <a:gdLst/>
              <a:ahLst/>
              <a:cxnLst/>
              <a:rect l="l" t="t" r="r" b="b"/>
              <a:pathLst>
                <a:path w="86" h="79" extrusionOk="0">
                  <a:moveTo>
                    <a:pt x="73" y="78"/>
                  </a:moveTo>
                  <a:cubicBezTo>
                    <a:pt x="1" y="14"/>
                    <a:pt x="1" y="14"/>
                    <a:pt x="1" y="14"/>
                  </a:cubicBezTo>
                  <a:cubicBezTo>
                    <a:pt x="0" y="14"/>
                    <a:pt x="0" y="12"/>
                    <a:pt x="1" y="11"/>
                  </a:cubicBezTo>
                  <a:cubicBezTo>
                    <a:pt x="10" y="1"/>
                    <a:pt x="10" y="1"/>
                    <a:pt x="10" y="1"/>
                  </a:cubicBezTo>
                  <a:cubicBezTo>
                    <a:pt x="11" y="0"/>
                    <a:pt x="12" y="0"/>
                    <a:pt x="13" y="1"/>
                  </a:cubicBezTo>
                  <a:cubicBezTo>
                    <a:pt x="85" y="64"/>
                    <a:pt x="85" y="64"/>
                    <a:pt x="85" y="64"/>
                  </a:cubicBezTo>
                  <a:cubicBezTo>
                    <a:pt x="86" y="65"/>
                    <a:pt x="86" y="66"/>
                    <a:pt x="85" y="67"/>
                  </a:cubicBezTo>
                  <a:cubicBezTo>
                    <a:pt x="76" y="77"/>
                    <a:pt x="76" y="77"/>
                    <a:pt x="76" y="77"/>
                  </a:cubicBezTo>
                  <a:cubicBezTo>
                    <a:pt x="75" y="78"/>
                    <a:pt x="74" y="79"/>
                    <a:pt x="73" y="78"/>
                  </a:cubicBezTo>
                  <a:close/>
                </a:path>
              </a:pathLst>
            </a:custGeom>
            <a:solidFill>
              <a:srgbClr val="065280"/>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54" name="Google Shape;726;p28">
              <a:extLst>
                <a:ext uri="{FF2B5EF4-FFF2-40B4-BE49-F238E27FC236}">
                  <a16:creationId xmlns:a16="http://schemas.microsoft.com/office/drawing/2014/main" id="{6C6F20F8-9E9A-0549-9B2D-A509D8FD332C}"/>
                </a:ext>
              </a:extLst>
            </p:cNvPr>
            <p:cNvSpPr/>
            <p:nvPr/>
          </p:nvSpPr>
          <p:spPr>
            <a:xfrm>
              <a:off x="6243637" y="3470275"/>
              <a:ext cx="334962" cy="304800"/>
            </a:xfrm>
            <a:custGeom>
              <a:avLst/>
              <a:gdLst/>
              <a:ahLst/>
              <a:cxnLst/>
              <a:rect l="l" t="t" r="r" b="b"/>
              <a:pathLst>
                <a:path w="86" h="78" extrusionOk="0">
                  <a:moveTo>
                    <a:pt x="73" y="77"/>
                  </a:moveTo>
                  <a:cubicBezTo>
                    <a:pt x="1" y="14"/>
                    <a:pt x="1" y="14"/>
                    <a:pt x="1" y="14"/>
                  </a:cubicBezTo>
                  <a:cubicBezTo>
                    <a:pt x="0" y="13"/>
                    <a:pt x="0" y="12"/>
                    <a:pt x="1" y="11"/>
                  </a:cubicBezTo>
                  <a:cubicBezTo>
                    <a:pt x="10" y="1"/>
                    <a:pt x="10" y="1"/>
                    <a:pt x="10" y="1"/>
                  </a:cubicBezTo>
                  <a:cubicBezTo>
                    <a:pt x="11" y="0"/>
                    <a:pt x="12" y="0"/>
                    <a:pt x="13" y="0"/>
                  </a:cubicBezTo>
                  <a:cubicBezTo>
                    <a:pt x="85" y="64"/>
                    <a:pt x="85" y="64"/>
                    <a:pt x="85" y="64"/>
                  </a:cubicBezTo>
                  <a:cubicBezTo>
                    <a:pt x="86" y="65"/>
                    <a:pt x="86" y="66"/>
                    <a:pt x="85" y="67"/>
                  </a:cubicBezTo>
                  <a:cubicBezTo>
                    <a:pt x="76" y="77"/>
                    <a:pt x="76" y="77"/>
                    <a:pt x="76" y="77"/>
                  </a:cubicBezTo>
                  <a:cubicBezTo>
                    <a:pt x="75" y="78"/>
                    <a:pt x="74" y="78"/>
                    <a:pt x="73" y="77"/>
                  </a:cubicBezTo>
                  <a:close/>
                </a:path>
              </a:pathLst>
            </a:custGeom>
            <a:solidFill>
              <a:srgbClr val="34B2E3"/>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55" name="Google Shape;727;p28">
              <a:extLst>
                <a:ext uri="{FF2B5EF4-FFF2-40B4-BE49-F238E27FC236}">
                  <a16:creationId xmlns:a16="http://schemas.microsoft.com/office/drawing/2014/main" id="{32FE699E-2758-8E45-8F5D-3ECA30EBD166}"/>
                </a:ext>
              </a:extLst>
            </p:cNvPr>
            <p:cNvSpPr/>
            <p:nvPr/>
          </p:nvSpPr>
          <p:spPr>
            <a:xfrm>
              <a:off x="6496050" y="3181350"/>
              <a:ext cx="336550" cy="307975"/>
            </a:xfrm>
            <a:custGeom>
              <a:avLst/>
              <a:gdLst/>
              <a:ahLst/>
              <a:cxnLst/>
              <a:rect l="l" t="t" r="r" b="b"/>
              <a:pathLst>
                <a:path w="86" h="79" extrusionOk="0">
                  <a:moveTo>
                    <a:pt x="73" y="78"/>
                  </a:moveTo>
                  <a:cubicBezTo>
                    <a:pt x="1" y="14"/>
                    <a:pt x="1" y="14"/>
                    <a:pt x="1" y="14"/>
                  </a:cubicBezTo>
                  <a:cubicBezTo>
                    <a:pt x="0" y="14"/>
                    <a:pt x="0" y="12"/>
                    <a:pt x="1" y="11"/>
                  </a:cubicBezTo>
                  <a:cubicBezTo>
                    <a:pt x="10" y="1"/>
                    <a:pt x="10" y="1"/>
                    <a:pt x="10" y="1"/>
                  </a:cubicBezTo>
                  <a:cubicBezTo>
                    <a:pt x="11" y="0"/>
                    <a:pt x="12" y="0"/>
                    <a:pt x="13" y="1"/>
                  </a:cubicBezTo>
                  <a:cubicBezTo>
                    <a:pt x="85" y="64"/>
                    <a:pt x="85" y="64"/>
                    <a:pt x="85" y="64"/>
                  </a:cubicBezTo>
                  <a:cubicBezTo>
                    <a:pt x="86" y="65"/>
                    <a:pt x="86" y="67"/>
                    <a:pt x="85" y="68"/>
                  </a:cubicBezTo>
                  <a:cubicBezTo>
                    <a:pt x="76" y="77"/>
                    <a:pt x="76" y="77"/>
                    <a:pt x="76" y="77"/>
                  </a:cubicBezTo>
                  <a:cubicBezTo>
                    <a:pt x="75" y="78"/>
                    <a:pt x="74" y="79"/>
                    <a:pt x="73" y="78"/>
                  </a:cubicBezTo>
                  <a:close/>
                </a:path>
              </a:pathLst>
            </a:custGeom>
            <a:solidFill>
              <a:srgbClr val="2DC9D6"/>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56" name="Google Shape;728;p28">
              <a:extLst>
                <a:ext uri="{FF2B5EF4-FFF2-40B4-BE49-F238E27FC236}">
                  <a16:creationId xmlns:a16="http://schemas.microsoft.com/office/drawing/2014/main" id="{50BE829D-9F85-F94B-82FA-1752B2244340}"/>
                </a:ext>
              </a:extLst>
            </p:cNvPr>
            <p:cNvSpPr/>
            <p:nvPr/>
          </p:nvSpPr>
          <p:spPr>
            <a:xfrm>
              <a:off x="6746875" y="2892425"/>
              <a:ext cx="338137" cy="312737"/>
            </a:xfrm>
            <a:custGeom>
              <a:avLst/>
              <a:gdLst/>
              <a:ahLst/>
              <a:cxnLst/>
              <a:rect l="l" t="t" r="r" b="b"/>
              <a:pathLst>
                <a:path w="213" h="197" extrusionOk="0">
                  <a:moveTo>
                    <a:pt x="184" y="197"/>
                  </a:moveTo>
                  <a:lnTo>
                    <a:pt x="0" y="35"/>
                  </a:lnTo>
                  <a:lnTo>
                    <a:pt x="29" y="0"/>
                  </a:lnTo>
                  <a:lnTo>
                    <a:pt x="213" y="163"/>
                  </a:lnTo>
                  <a:lnTo>
                    <a:pt x="184" y="197"/>
                  </a:lnTo>
                  <a:close/>
                </a:path>
              </a:pathLst>
            </a:custGeom>
            <a:solidFill>
              <a:srgbClr val="64DAA9"/>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sp>
          <p:nvSpPr>
            <p:cNvPr id="57" name="Google Shape;729;p28">
              <a:extLst>
                <a:ext uri="{FF2B5EF4-FFF2-40B4-BE49-F238E27FC236}">
                  <a16:creationId xmlns:a16="http://schemas.microsoft.com/office/drawing/2014/main" id="{71C1370B-0C00-154E-80E2-ABB9842F9781}"/>
                </a:ext>
              </a:extLst>
            </p:cNvPr>
            <p:cNvSpPr/>
            <p:nvPr/>
          </p:nvSpPr>
          <p:spPr>
            <a:xfrm>
              <a:off x="4505325" y="2401887"/>
              <a:ext cx="2973387" cy="3182937"/>
            </a:xfrm>
            <a:custGeom>
              <a:avLst/>
              <a:gdLst/>
              <a:ahLst/>
              <a:cxnLst/>
              <a:rect l="l" t="t" r="r" b="b"/>
              <a:pathLst>
                <a:path w="763" h="816" extrusionOk="0">
                  <a:moveTo>
                    <a:pt x="162" y="816"/>
                  </a:moveTo>
                  <a:cubicBezTo>
                    <a:pt x="150" y="816"/>
                    <a:pt x="138" y="811"/>
                    <a:pt x="128" y="803"/>
                  </a:cubicBezTo>
                  <a:cubicBezTo>
                    <a:pt x="128" y="803"/>
                    <a:pt x="128" y="803"/>
                    <a:pt x="128" y="803"/>
                  </a:cubicBezTo>
                  <a:cubicBezTo>
                    <a:pt x="24" y="711"/>
                    <a:pt x="24" y="711"/>
                    <a:pt x="24" y="711"/>
                  </a:cubicBezTo>
                  <a:cubicBezTo>
                    <a:pt x="2" y="692"/>
                    <a:pt x="0" y="659"/>
                    <a:pt x="19" y="637"/>
                  </a:cubicBezTo>
                  <a:cubicBezTo>
                    <a:pt x="567" y="18"/>
                    <a:pt x="567" y="18"/>
                    <a:pt x="567" y="18"/>
                  </a:cubicBezTo>
                  <a:cubicBezTo>
                    <a:pt x="577" y="8"/>
                    <a:pt x="589" y="1"/>
                    <a:pt x="603" y="1"/>
                  </a:cubicBezTo>
                  <a:cubicBezTo>
                    <a:pt x="617" y="0"/>
                    <a:pt x="630" y="4"/>
                    <a:pt x="641" y="14"/>
                  </a:cubicBezTo>
                  <a:cubicBezTo>
                    <a:pt x="745" y="106"/>
                    <a:pt x="745" y="106"/>
                    <a:pt x="745" y="106"/>
                  </a:cubicBezTo>
                  <a:cubicBezTo>
                    <a:pt x="755" y="115"/>
                    <a:pt x="761" y="127"/>
                    <a:pt x="762" y="141"/>
                  </a:cubicBezTo>
                  <a:cubicBezTo>
                    <a:pt x="763" y="155"/>
                    <a:pt x="758" y="168"/>
                    <a:pt x="749" y="179"/>
                  </a:cubicBezTo>
                  <a:cubicBezTo>
                    <a:pt x="201" y="798"/>
                    <a:pt x="201" y="798"/>
                    <a:pt x="201" y="798"/>
                  </a:cubicBezTo>
                  <a:cubicBezTo>
                    <a:pt x="191" y="810"/>
                    <a:pt x="177" y="816"/>
                    <a:pt x="162" y="816"/>
                  </a:cubicBezTo>
                  <a:close/>
                  <a:moveTo>
                    <a:pt x="154" y="774"/>
                  </a:moveTo>
                  <a:cubicBezTo>
                    <a:pt x="159" y="779"/>
                    <a:pt x="167" y="778"/>
                    <a:pt x="172" y="773"/>
                  </a:cubicBezTo>
                  <a:cubicBezTo>
                    <a:pt x="720" y="153"/>
                    <a:pt x="720" y="153"/>
                    <a:pt x="720" y="153"/>
                  </a:cubicBezTo>
                  <a:cubicBezTo>
                    <a:pt x="722" y="151"/>
                    <a:pt x="724" y="147"/>
                    <a:pt x="723" y="144"/>
                  </a:cubicBezTo>
                  <a:cubicBezTo>
                    <a:pt x="723" y="140"/>
                    <a:pt x="722" y="137"/>
                    <a:pt x="719" y="135"/>
                  </a:cubicBezTo>
                  <a:cubicBezTo>
                    <a:pt x="615" y="42"/>
                    <a:pt x="615" y="42"/>
                    <a:pt x="615" y="42"/>
                  </a:cubicBezTo>
                  <a:cubicBezTo>
                    <a:pt x="612" y="40"/>
                    <a:pt x="609" y="39"/>
                    <a:pt x="605" y="39"/>
                  </a:cubicBezTo>
                  <a:cubicBezTo>
                    <a:pt x="602" y="39"/>
                    <a:pt x="599" y="41"/>
                    <a:pt x="596" y="44"/>
                  </a:cubicBezTo>
                  <a:cubicBezTo>
                    <a:pt x="48" y="663"/>
                    <a:pt x="48" y="663"/>
                    <a:pt x="48" y="663"/>
                  </a:cubicBezTo>
                  <a:cubicBezTo>
                    <a:pt x="44" y="669"/>
                    <a:pt x="44" y="677"/>
                    <a:pt x="50" y="682"/>
                  </a:cubicBezTo>
                  <a:lnTo>
                    <a:pt x="154" y="774"/>
                  </a:lnTo>
                  <a:close/>
                </a:path>
              </a:pathLst>
            </a:custGeom>
            <a:solidFill>
              <a:srgbClr val="383838"/>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grpSp>
      <p:sp>
        <p:nvSpPr>
          <p:cNvPr id="58" name="Google Shape;587;p25">
            <a:extLst>
              <a:ext uri="{FF2B5EF4-FFF2-40B4-BE49-F238E27FC236}">
                <a16:creationId xmlns:a16="http://schemas.microsoft.com/office/drawing/2014/main" id="{3CDA6889-9A60-6B40-A108-A272C8B6B252}"/>
              </a:ext>
            </a:extLst>
          </p:cNvPr>
          <p:cNvSpPr/>
          <p:nvPr/>
        </p:nvSpPr>
        <p:spPr>
          <a:xfrm>
            <a:off x="3567141" y="2174766"/>
            <a:ext cx="481157" cy="575884"/>
          </a:xfrm>
          <a:custGeom>
            <a:avLst/>
            <a:gdLst/>
            <a:ahLst/>
            <a:cxnLst/>
            <a:rect l="l" t="t" r="r" b="b"/>
            <a:pathLst>
              <a:path w="129" h="154" extrusionOk="0">
                <a:moveTo>
                  <a:pt x="87" y="149"/>
                </a:moveTo>
                <a:cubicBezTo>
                  <a:pt x="87" y="152"/>
                  <a:pt x="84" y="154"/>
                  <a:pt x="81" y="154"/>
                </a:cubicBezTo>
                <a:cubicBezTo>
                  <a:pt x="49" y="154"/>
                  <a:pt x="49" y="154"/>
                  <a:pt x="49" y="154"/>
                </a:cubicBezTo>
                <a:cubicBezTo>
                  <a:pt x="46" y="154"/>
                  <a:pt x="43" y="152"/>
                  <a:pt x="43" y="149"/>
                </a:cubicBezTo>
                <a:cubicBezTo>
                  <a:pt x="43" y="149"/>
                  <a:pt x="43" y="149"/>
                  <a:pt x="43" y="149"/>
                </a:cubicBezTo>
                <a:cubicBezTo>
                  <a:pt x="43" y="146"/>
                  <a:pt x="46" y="143"/>
                  <a:pt x="49" y="143"/>
                </a:cubicBezTo>
                <a:cubicBezTo>
                  <a:pt x="81" y="143"/>
                  <a:pt x="81" y="143"/>
                  <a:pt x="81" y="143"/>
                </a:cubicBezTo>
                <a:cubicBezTo>
                  <a:pt x="84" y="143"/>
                  <a:pt x="87" y="146"/>
                  <a:pt x="87" y="149"/>
                </a:cubicBezTo>
                <a:close/>
                <a:moveTo>
                  <a:pt x="87" y="135"/>
                </a:moveTo>
                <a:cubicBezTo>
                  <a:pt x="87" y="132"/>
                  <a:pt x="84" y="129"/>
                  <a:pt x="81" y="129"/>
                </a:cubicBezTo>
                <a:cubicBezTo>
                  <a:pt x="49" y="129"/>
                  <a:pt x="49" y="129"/>
                  <a:pt x="49" y="129"/>
                </a:cubicBezTo>
                <a:cubicBezTo>
                  <a:pt x="46" y="129"/>
                  <a:pt x="43" y="132"/>
                  <a:pt x="43" y="135"/>
                </a:cubicBezTo>
                <a:cubicBezTo>
                  <a:pt x="43" y="135"/>
                  <a:pt x="43" y="135"/>
                  <a:pt x="43" y="135"/>
                </a:cubicBezTo>
                <a:cubicBezTo>
                  <a:pt x="43" y="138"/>
                  <a:pt x="46" y="140"/>
                  <a:pt x="49" y="140"/>
                </a:cubicBezTo>
                <a:cubicBezTo>
                  <a:pt x="81" y="140"/>
                  <a:pt x="81" y="140"/>
                  <a:pt x="81" y="140"/>
                </a:cubicBezTo>
                <a:cubicBezTo>
                  <a:pt x="84" y="140"/>
                  <a:pt x="87" y="138"/>
                  <a:pt x="87" y="135"/>
                </a:cubicBezTo>
                <a:close/>
                <a:moveTo>
                  <a:pt x="70" y="76"/>
                </a:moveTo>
                <a:cubicBezTo>
                  <a:pt x="63" y="76"/>
                  <a:pt x="63" y="76"/>
                  <a:pt x="63" y="76"/>
                </a:cubicBezTo>
                <a:cubicBezTo>
                  <a:pt x="60" y="76"/>
                  <a:pt x="60" y="76"/>
                  <a:pt x="60" y="76"/>
                </a:cubicBezTo>
                <a:cubicBezTo>
                  <a:pt x="60" y="126"/>
                  <a:pt x="60" y="126"/>
                  <a:pt x="60" y="126"/>
                </a:cubicBezTo>
                <a:cubicBezTo>
                  <a:pt x="62" y="126"/>
                  <a:pt x="63" y="126"/>
                  <a:pt x="65" y="126"/>
                </a:cubicBezTo>
                <a:cubicBezTo>
                  <a:pt x="65" y="126"/>
                  <a:pt x="65" y="126"/>
                  <a:pt x="65" y="126"/>
                </a:cubicBezTo>
                <a:cubicBezTo>
                  <a:pt x="65" y="126"/>
                  <a:pt x="65" y="126"/>
                  <a:pt x="65" y="126"/>
                </a:cubicBezTo>
                <a:cubicBezTo>
                  <a:pt x="65" y="126"/>
                  <a:pt x="65" y="126"/>
                  <a:pt x="65" y="126"/>
                </a:cubicBezTo>
                <a:cubicBezTo>
                  <a:pt x="65" y="126"/>
                  <a:pt x="65" y="126"/>
                  <a:pt x="65" y="126"/>
                </a:cubicBezTo>
                <a:cubicBezTo>
                  <a:pt x="67" y="126"/>
                  <a:pt x="69" y="126"/>
                  <a:pt x="70" y="126"/>
                </a:cubicBezTo>
                <a:lnTo>
                  <a:pt x="70" y="76"/>
                </a:lnTo>
                <a:close/>
                <a:moveTo>
                  <a:pt x="47" y="55"/>
                </a:moveTo>
                <a:cubicBezTo>
                  <a:pt x="43" y="55"/>
                  <a:pt x="39" y="59"/>
                  <a:pt x="39" y="63"/>
                </a:cubicBezTo>
                <a:cubicBezTo>
                  <a:pt x="39" y="67"/>
                  <a:pt x="43" y="71"/>
                  <a:pt x="47" y="71"/>
                </a:cubicBezTo>
                <a:cubicBezTo>
                  <a:pt x="55" y="71"/>
                  <a:pt x="55" y="71"/>
                  <a:pt x="55" y="71"/>
                </a:cubicBezTo>
                <a:cubicBezTo>
                  <a:pt x="55" y="63"/>
                  <a:pt x="55" y="63"/>
                  <a:pt x="55" y="63"/>
                </a:cubicBezTo>
                <a:cubicBezTo>
                  <a:pt x="55" y="59"/>
                  <a:pt x="51" y="55"/>
                  <a:pt x="47" y="55"/>
                </a:cubicBezTo>
                <a:close/>
                <a:moveTo>
                  <a:pt x="91" y="63"/>
                </a:moveTo>
                <a:cubicBezTo>
                  <a:pt x="91" y="59"/>
                  <a:pt x="87" y="55"/>
                  <a:pt x="83" y="55"/>
                </a:cubicBezTo>
                <a:cubicBezTo>
                  <a:pt x="79" y="55"/>
                  <a:pt x="75" y="59"/>
                  <a:pt x="75" y="63"/>
                </a:cubicBezTo>
                <a:cubicBezTo>
                  <a:pt x="75" y="71"/>
                  <a:pt x="75" y="71"/>
                  <a:pt x="75" y="71"/>
                </a:cubicBezTo>
                <a:cubicBezTo>
                  <a:pt x="83" y="71"/>
                  <a:pt x="83" y="71"/>
                  <a:pt x="83" y="71"/>
                </a:cubicBezTo>
                <a:cubicBezTo>
                  <a:pt x="87" y="71"/>
                  <a:pt x="91" y="67"/>
                  <a:pt x="91" y="63"/>
                </a:cubicBezTo>
                <a:close/>
                <a:moveTo>
                  <a:pt x="108" y="49"/>
                </a:moveTo>
                <a:cubicBezTo>
                  <a:pt x="104" y="35"/>
                  <a:pt x="88" y="20"/>
                  <a:pt x="65" y="20"/>
                </a:cubicBezTo>
                <a:cubicBezTo>
                  <a:pt x="42" y="20"/>
                  <a:pt x="26" y="35"/>
                  <a:pt x="22" y="49"/>
                </a:cubicBezTo>
                <a:cubicBezTo>
                  <a:pt x="20" y="59"/>
                  <a:pt x="22" y="69"/>
                  <a:pt x="27" y="79"/>
                </a:cubicBezTo>
                <a:cubicBezTo>
                  <a:pt x="32" y="88"/>
                  <a:pt x="36" y="95"/>
                  <a:pt x="40" y="104"/>
                </a:cubicBezTo>
                <a:cubicBezTo>
                  <a:pt x="42" y="109"/>
                  <a:pt x="43" y="115"/>
                  <a:pt x="44" y="121"/>
                </a:cubicBezTo>
                <a:cubicBezTo>
                  <a:pt x="45" y="125"/>
                  <a:pt x="47" y="126"/>
                  <a:pt x="52" y="126"/>
                </a:cubicBezTo>
                <a:cubicBezTo>
                  <a:pt x="53" y="126"/>
                  <a:pt x="54" y="126"/>
                  <a:pt x="55" y="126"/>
                </a:cubicBezTo>
                <a:cubicBezTo>
                  <a:pt x="55" y="76"/>
                  <a:pt x="55" y="76"/>
                  <a:pt x="55" y="76"/>
                </a:cubicBezTo>
                <a:cubicBezTo>
                  <a:pt x="47" y="76"/>
                  <a:pt x="47" y="76"/>
                  <a:pt x="47" y="76"/>
                </a:cubicBezTo>
                <a:cubicBezTo>
                  <a:pt x="44" y="76"/>
                  <a:pt x="41" y="74"/>
                  <a:pt x="38" y="72"/>
                </a:cubicBezTo>
                <a:cubicBezTo>
                  <a:pt x="36" y="70"/>
                  <a:pt x="34" y="66"/>
                  <a:pt x="34" y="63"/>
                </a:cubicBezTo>
                <a:cubicBezTo>
                  <a:pt x="34" y="60"/>
                  <a:pt x="36" y="56"/>
                  <a:pt x="38" y="54"/>
                </a:cubicBezTo>
                <a:cubicBezTo>
                  <a:pt x="41" y="52"/>
                  <a:pt x="44" y="50"/>
                  <a:pt x="47" y="50"/>
                </a:cubicBezTo>
                <a:cubicBezTo>
                  <a:pt x="54" y="50"/>
                  <a:pt x="60" y="56"/>
                  <a:pt x="60" y="63"/>
                </a:cubicBezTo>
                <a:cubicBezTo>
                  <a:pt x="60" y="63"/>
                  <a:pt x="60" y="63"/>
                  <a:pt x="60" y="63"/>
                </a:cubicBezTo>
                <a:cubicBezTo>
                  <a:pt x="60" y="71"/>
                  <a:pt x="60" y="71"/>
                  <a:pt x="60" y="71"/>
                </a:cubicBezTo>
                <a:cubicBezTo>
                  <a:pt x="63" y="71"/>
                  <a:pt x="63" y="71"/>
                  <a:pt x="63" y="71"/>
                </a:cubicBezTo>
                <a:cubicBezTo>
                  <a:pt x="70" y="71"/>
                  <a:pt x="70" y="71"/>
                  <a:pt x="70" y="71"/>
                </a:cubicBezTo>
                <a:cubicBezTo>
                  <a:pt x="70" y="63"/>
                  <a:pt x="70" y="63"/>
                  <a:pt x="70" y="63"/>
                </a:cubicBezTo>
                <a:cubicBezTo>
                  <a:pt x="70" y="63"/>
                  <a:pt x="70" y="63"/>
                  <a:pt x="70" y="63"/>
                </a:cubicBezTo>
                <a:cubicBezTo>
                  <a:pt x="70" y="59"/>
                  <a:pt x="72" y="56"/>
                  <a:pt x="74" y="54"/>
                </a:cubicBezTo>
                <a:cubicBezTo>
                  <a:pt x="76" y="52"/>
                  <a:pt x="80" y="50"/>
                  <a:pt x="83" y="50"/>
                </a:cubicBezTo>
                <a:cubicBezTo>
                  <a:pt x="86" y="50"/>
                  <a:pt x="90" y="52"/>
                  <a:pt x="92" y="54"/>
                </a:cubicBezTo>
                <a:cubicBezTo>
                  <a:pt x="94" y="56"/>
                  <a:pt x="96" y="60"/>
                  <a:pt x="96" y="63"/>
                </a:cubicBezTo>
                <a:cubicBezTo>
                  <a:pt x="96" y="66"/>
                  <a:pt x="94" y="70"/>
                  <a:pt x="92" y="72"/>
                </a:cubicBezTo>
                <a:cubicBezTo>
                  <a:pt x="90" y="74"/>
                  <a:pt x="86" y="76"/>
                  <a:pt x="83" y="76"/>
                </a:cubicBezTo>
                <a:cubicBezTo>
                  <a:pt x="75" y="76"/>
                  <a:pt x="75" y="76"/>
                  <a:pt x="75" y="76"/>
                </a:cubicBezTo>
                <a:cubicBezTo>
                  <a:pt x="75" y="126"/>
                  <a:pt x="75" y="126"/>
                  <a:pt x="75" y="126"/>
                </a:cubicBezTo>
                <a:cubicBezTo>
                  <a:pt x="76" y="126"/>
                  <a:pt x="77" y="126"/>
                  <a:pt x="78" y="126"/>
                </a:cubicBezTo>
                <a:cubicBezTo>
                  <a:pt x="83" y="126"/>
                  <a:pt x="85" y="125"/>
                  <a:pt x="86" y="121"/>
                </a:cubicBezTo>
                <a:cubicBezTo>
                  <a:pt x="87" y="115"/>
                  <a:pt x="88" y="109"/>
                  <a:pt x="90" y="104"/>
                </a:cubicBezTo>
                <a:cubicBezTo>
                  <a:pt x="94" y="95"/>
                  <a:pt x="98" y="88"/>
                  <a:pt x="103" y="79"/>
                </a:cubicBezTo>
                <a:cubicBezTo>
                  <a:pt x="108" y="69"/>
                  <a:pt x="110" y="59"/>
                  <a:pt x="108" y="49"/>
                </a:cubicBezTo>
                <a:close/>
                <a:moveTo>
                  <a:pt x="70" y="4"/>
                </a:moveTo>
                <a:cubicBezTo>
                  <a:pt x="70" y="2"/>
                  <a:pt x="68" y="0"/>
                  <a:pt x="65" y="0"/>
                </a:cubicBezTo>
                <a:cubicBezTo>
                  <a:pt x="65" y="0"/>
                  <a:pt x="65" y="0"/>
                  <a:pt x="65" y="0"/>
                </a:cubicBezTo>
                <a:cubicBezTo>
                  <a:pt x="62" y="0"/>
                  <a:pt x="60" y="2"/>
                  <a:pt x="60" y="4"/>
                </a:cubicBezTo>
                <a:cubicBezTo>
                  <a:pt x="60" y="13"/>
                  <a:pt x="60" y="13"/>
                  <a:pt x="60" y="13"/>
                </a:cubicBezTo>
                <a:cubicBezTo>
                  <a:pt x="60" y="16"/>
                  <a:pt x="62" y="18"/>
                  <a:pt x="65" y="18"/>
                </a:cubicBezTo>
                <a:cubicBezTo>
                  <a:pt x="65" y="18"/>
                  <a:pt x="65" y="18"/>
                  <a:pt x="65" y="18"/>
                </a:cubicBezTo>
                <a:cubicBezTo>
                  <a:pt x="68" y="18"/>
                  <a:pt x="70" y="16"/>
                  <a:pt x="70" y="13"/>
                </a:cubicBezTo>
                <a:lnTo>
                  <a:pt x="70" y="4"/>
                </a:lnTo>
                <a:close/>
                <a:moveTo>
                  <a:pt x="96" y="12"/>
                </a:moveTo>
                <a:cubicBezTo>
                  <a:pt x="97" y="10"/>
                  <a:pt x="96" y="7"/>
                  <a:pt x="94" y="6"/>
                </a:cubicBezTo>
                <a:cubicBezTo>
                  <a:pt x="94" y="6"/>
                  <a:pt x="94" y="6"/>
                  <a:pt x="94" y="6"/>
                </a:cubicBezTo>
                <a:cubicBezTo>
                  <a:pt x="92" y="5"/>
                  <a:pt x="89" y="5"/>
                  <a:pt x="87" y="8"/>
                </a:cubicBezTo>
                <a:cubicBezTo>
                  <a:pt x="83" y="15"/>
                  <a:pt x="83" y="15"/>
                  <a:pt x="83" y="15"/>
                </a:cubicBezTo>
                <a:cubicBezTo>
                  <a:pt x="82" y="18"/>
                  <a:pt x="83" y="20"/>
                  <a:pt x="85" y="22"/>
                </a:cubicBezTo>
                <a:cubicBezTo>
                  <a:pt x="85" y="22"/>
                  <a:pt x="85" y="22"/>
                  <a:pt x="85" y="22"/>
                </a:cubicBezTo>
                <a:cubicBezTo>
                  <a:pt x="88" y="23"/>
                  <a:pt x="90" y="22"/>
                  <a:pt x="92" y="20"/>
                </a:cubicBezTo>
                <a:lnTo>
                  <a:pt x="96" y="12"/>
                </a:lnTo>
                <a:close/>
                <a:moveTo>
                  <a:pt x="115" y="27"/>
                </a:moveTo>
                <a:cubicBezTo>
                  <a:pt x="117" y="26"/>
                  <a:pt x="117" y="23"/>
                  <a:pt x="115" y="21"/>
                </a:cubicBezTo>
                <a:cubicBezTo>
                  <a:pt x="115" y="21"/>
                  <a:pt x="115" y="21"/>
                  <a:pt x="115" y="21"/>
                </a:cubicBezTo>
                <a:cubicBezTo>
                  <a:pt x="114" y="19"/>
                  <a:pt x="111" y="19"/>
                  <a:pt x="109" y="20"/>
                </a:cubicBezTo>
                <a:cubicBezTo>
                  <a:pt x="102" y="26"/>
                  <a:pt x="102" y="26"/>
                  <a:pt x="102" y="26"/>
                </a:cubicBezTo>
                <a:cubicBezTo>
                  <a:pt x="100" y="28"/>
                  <a:pt x="100" y="31"/>
                  <a:pt x="102" y="33"/>
                </a:cubicBezTo>
                <a:cubicBezTo>
                  <a:pt x="102" y="33"/>
                  <a:pt x="102" y="33"/>
                  <a:pt x="102" y="33"/>
                </a:cubicBezTo>
                <a:cubicBezTo>
                  <a:pt x="104" y="35"/>
                  <a:pt x="107" y="35"/>
                  <a:pt x="108" y="33"/>
                </a:cubicBezTo>
                <a:lnTo>
                  <a:pt x="115" y="27"/>
                </a:lnTo>
                <a:close/>
                <a:moveTo>
                  <a:pt x="125" y="50"/>
                </a:moveTo>
                <a:cubicBezTo>
                  <a:pt x="128" y="50"/>
                  <a:pt x="129" y="47"/>
                  <a:pt x="129" y="45"/>
                </a:cubicBezTo>
                <a:cubicBezTo>
                  <a:pt x="129" y="45"/>
                  <a:pt x="129" y="45"/>
                  <a:pt x="129" y="45"/>
                </a:cubicBezTo>
                <a:cubicBezTo>
                  <a:pt x="128" y="42"/>
                  <a:pt x="126" y="41"/>
                  <a:pt x="123" y="41"/>
                </a:cubicBezTo>
                <a:cubicBezTo>
                  <a:pt x="115" y="43"/>
                  <a:pt x="115" y="43"/>
                  <a:pt x="115" y="43"/>
                </a:cubicBezTo>
                <a:cubicBezTo>
                  <a:pt x="112" y="43"/>
                  <a:pt x="111" y="46"/>
                  <a:pt x="111" y="48"/>
                </a:cubicBezTo>
                <a:cubicBezTo>
                  <a:pt x="111" y="48"/>
                  <a:pt x="111" y="48"/>
                  <a:pt x="111" y="48"/>
                </a:cubicBezTo>
                <a:cubicBezTo>
                  <a:pt x="112" y="51"/>
                  <a:pt x="114" y="52"/>
                  <a:pt x="117" y="52"/>
                </a:cubicBezTo>
                <a:lnTo>
                  <a:pt x="125" y="50"/>
                </a:lnTo>
                <a:close/>
                <a:moveTo>
                  <a:pt x="123" y="75"/>
                </a:moveTo>
                <a:cubicBezTo>
                  <a:pt x="126" y="76"/>
                  <a:pt x="128" y="74"/>
                  <a:pt x="128" y="72"/>
                </a:cubicBezTo>
                <a:cubicBezTo>
                  <a:pt x="128" y="72"/>
                  <a:pt x="128" y="72"/>
                  <a:pt x="128" y="72"/>
                </a:cubicBezTo>
                <a:cubicBezTo>
                  <a:pt x="129" y="69"/>
                  <a:pt x="127" y="67"/>
                  <a:pt x="125" y="66"/>
                </a:cubicBezTo>
                <a:cubicBezTo>
                  <a:pt x="116" y="65"/>
                  <a:pt x="116" y="65"/>
                  <a:pt x="116" y="65"/>
                </a:cubicBezTo>
                <a:cubicBezTo>
                  <a:pt x="114" y="64"/>
                  <a:pt x="111" y="66"/>
                  <a:pt x="111" y="68"/>
                </a:cubicBezTo>
                <a:cubicBezTo>
                  <a:pt x="111" y="68"/>
                  <a:pt x="111" y="68"/>
                  <a:pt x="111" y="68"/>
                </a:cubicBezTo>
                <a:cubicBezTo>
                  <a:pt x="110" y="71"/>
                  <a:pt x="112" y="73"/>
                  <a:pt x="114" y="74"/>
                </a:cubicBezTo>
                <a:lnTo>
                  <a:pt x="123" y="75"/>
                </a:lnTo>
                <a:close/>
                <a:moveTo>
                  <a:pt x="38" y="20"/>
                </a:moveTo>
                <a:cubicBezTo>
                  <a:pt x="39" y="22"/>
                  <a:pt x="42" y="23"/>
                  <a:pt x="44" y="22"/>
                </a:cubicBezTo>
                <a:cubicBezTo>
                  <a:pt x="44" y="22"/>
                  <a:pt x="44" y="22"/>
                  <a:pt x="44" y="22"/>
                </a:cubicBezTo>
                <a:cubicBezTo>
                  <a:pt x="46" y="20"/>
                  <a:pt x="47" y="18"/>
                  <a:pt x="46" y="15"/>
                </a:cubicBezTo>
                <a:cubicBezTo>
                  <a:pt x="42" y="8"/>
                  <a:pt x="42" y="8"/>
                  <a:pt x="42" y="8"/>
                </a:cubicBezTo>
                <a:cubicBezTo>
                  <a:pt x="41" y="5"/>
                  <a:pt x="38" y="5"/>
                  <a:pt x="36" y="6"/>
                </a:cubicBezTo>
                <a:cubicBezTo>
                  <a:pt x="36" y="6"/>
                  <a:pt x="36" y="6"/>
                  <a:pt x="36" y="6"/>
                </a:cubicBezTo>
                <a:cubicBezTo>
                  <a:pt x="33" y="7"/>
                  <a:pt x="32" y="10"/>
                  <a:pt x="34" y="12"/>
                </a:cubicBezTo>
                <a:lnTo>
                  <a:pt x="38" y="20"/>
                </a:lnTo>
                <a:close/>
                <a:moveTo>
                  <a:pt x="21" y="33"/>
                </a:moveTo>
                <a:cubicBezTo>
                  <a:pt x="23" y="35"/>
                  <a:pt x="26" y="35"/>
                  <a:pt x="28" y="33"/>
                </a:cubicBezTo>
                <a:cubicBezTo>
                  <a:pt x="28" y="33"/>
                  <a:pt x="28" y="33"/>
                  <a:pt x="28" y="33"/>
                </a:cubicBezTo>
                <a:cubicBezTo>
                  <a:pt x="29" y="31"/>
                  <a:pt x="29" y="28"/>
                  <a:pt x="27" y="26"/>
                </a:cubicBezTo>
                <a:cubicBezTo>
                  <a:pt x="21" y="20"/>
                  <a:pt x="21" y="20"/>
                  <a:pt x="21" y="20"/>
                </a:cubicBezTo>
                <a:cubicBezTo>
                  <a:pt x="19" y="19"/>
                  <a:pt x="16" y="19"/>
                  <a:pt x="14" y="21"/>
                </a:cubicBezTo>
                <a:cubicBezTo>
                  <a:pt x="14" y="21"/>
                  <a:pt x="14" y="21"/>
                  <a:pt x="14" y="21"/>
                </a:cubicBezTo>
                <a:cubicBezTo>
                  <a:pt x="12" y="23"/>
                  <a:pt x="13" y="26"/>
                  <a:pt x="14" y="27"/>
                </a:cubicBezTo>
                <a:lnTo>
                  <a:pt x="21" y="33"/>
                </a:lnTo>
                <a:close/>
                <a:moveTo>
                  <a:pt x="13" y="52"/>
                </a:moveTo>
                <a:cubicBezTo>
                  <a:pt x="15" y="52"/>
                  <a:pt x="18" y="51"/>
                  <a:pt x="18" y="48"/>
                </a:cubicBezTo>
                <a:cubicBezTo>
                  <a:pt x="18" y="48"/>
                  <a:pt x="18" y="48"/>
                  <a:pt x="18" y="48"/>
                </a:cubicBezTo>
                <a:cubicBezTo>
                  <a:pt x="19" y="46"/>
                  <a:pt x="17" y="43"/>
                  <a:pt x="15" y="43"/>
                </a:cubicBezTo>
                <a:cubicBezTo>
                  <a:pt x="6" y="41"/>
                  <a:pt x="6" y="41"/>
                  <a:pt x="6" y="41"/>
                </a:cubicBezTo>
                <a:cubicBezTo>
                  <a:pt x="4" y="41"/>
                  <a:pt x="1" y="42"/>
                  <a:pt x="1" y="45"/>
                </a:cubicBezTo>
                <a:cubicBezTo>
                  <a:pt x="1" y="45"/>
                  <a:pt x="1" y="45"/>
                  <a:pt x="1" y="45"/>
                </a:cubicBezTo>
                <a:cubicBezTo>
                  <a:pt x="0" y="47"/>
                  <a:pt x="2" y="50"/>
                  <a:pt x="4" y="50"/>
                </a:cubicBezTo>
                <a:lnTo>
                  <a:pt x="13" y="52"/>
                </a:lnTo>
                <a:close/>
                <a:moveTo>
                  <a:pt x="15" y="74"/>
                </a:moveTo>
                <a:cubicBezTo>
                  <a:pt x="17" y="73"/>
                  <a:pt x="19" y="71"/>
                  <a:pt x="19" y="68"/>
                </a:cubicBezTo>
                <a:cubicBezTo>
                  <a:pt x="19" y="68"/>
                  <a:pt x="19" y="68"/>
                  <a:pt x="19" y="68"/>
                </a:cubicBezTo>
                <a:cubicBezTo>
                  <a:pt x="18" y="66"/>
                  <a:pt x="16" y="64"/>
                  <a:pt x="13" y="65"/>
                </a:cubicBezTo>
                <a:cubicBezTo>
                  <a:pt x="5" y="66"/>
                  <a:pt x="5" y="66"/>
                  <a:pt x="5" y="66"/>
                </a:cubicBezTo>
                <a:cubicBezTo>
                  <a:pt x="2" y="67"/>
                  <a:pt x="0" y="69"/>
                  <a:pt x="1" y="72"/>
                </a:cubicBezTo>
                <a:cubicBezTo>
                  <a:pt x="1" y="72"/>
                  <a:pt x="1" y="72"/>
                  <a:pt x="1" y="72"/>
                </a:cubicBezTo>
                <a:cubicBezTo>
                  <a:pt x="1" y="74"/>
                  <a:pt x="4" y="76"/>
                  <a:pt x="6" y="75"/>
                </a:cubicBezTo>
                <a:lnTo>
                  <a:pt x="15" y="74"/>
                </a:lnTo>
                <a:close/>
              </a:path>
            </a:pathLst>
          </a:custGeom>
          <a:solidFill>
            <a:srgbClr val="FFCC5E"/>
          </a:solidFill>
          <a:ln>
            <a:noFill/>
          </a:ln>
        </p:spPr>
        <p:txBody>
          <a:bodyPr spcFirstLastPara="1" wrap="square" lIns="28570" tIns="14281" rIns="28570" bIns="14281" anchor="t" anchorCtr="0">
            <a:noAutofit/>
          </a:bodyPr>
          <a:lstStyle/>
          <a:p>
            <a:endParaRPr sz="563">
              <a:solidFill>
                <a:schemeClr val="dk1"/>
              </a:solidFill>
              <a:latin typeface="Calibri"/>
              <a:ea typeface="Calibri"/>
              <a:cs typeface="Calibri"/>
              <a:sym typeface="Calibri"/>
            </a:endParaRPr>
          </a:p>
        </p:txBody>
      </p:sp>
      <p:grpSp>
        <p:nvGrpSpPr>
          <p:cNvPr id="5" name="Group 4">
            <a:extLst>
              <a:ext uri="{FF2B5EF4-FFF2-40B4-BE49-F238E27FC236}">
                <a16:creationId xmlns:a16="http://schemas.microsoft.com/office/drawing/2014/main" id="{85C13A7D-B9C6-A14E-A930-9CB174ED9A73}"/>
              </a:ext>
            </a:extLst>
          </p:cNvPr>
          <p:cNvGrpSpPr/>
          <p:nvPr/>
        </p:nvGrpSpPr>
        <p:grpSpPr>
          <a:xfrm>
            <a:off x="952500" y="6684040"/>
            <a:ext cx="10297205" cy="198712"/>
            <a:chOff x="91440" y="21388928"/>
            <a:chExt cx="31406797" cy="526654"/>
          </a:xfrm>
        </p:grpSpPr>
        <p:sp>
          <p:nvSpPr>
            <p:cNvPr id="59" name="Rectangle 58">
              <a:extLst>
                <a:ext uri="{FF2B5EF4-FFF2-40B4-BE49-F238E27FC236}">
                  <a16:creationId xmlns:a16="http://schemas.microsoft.com/office/drawing/2014/main" id="{0CEF0B17-8549-E343-B783-7CCEEF288482}"/>
                </a:ext>
              </a:extLst>
            </p:cNvPr>
            <p:cNvSpPr/>
            <p:nvPr/>
          </p:nvSpPr>
          <p:spPr>
            <a:xfrm>
              <a:off x="15778369" y="21388928"/>
              <a:ext cx="3939220" cy="526654"/>
            </a:xfrm>
            <a:prstGeom prst="rect">
              <a:avLst/>
            </a:prstGeom>
            <a:solidFill>
              <a:srgbClr val="0551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sp>
          <p:nvSpPr>
            <p:cNvPr id="60" name="Rectangle 59">
              <a:extLst>
                <a:ext uri="{FF2B5EF4-FFF2-40B4-BE49-F238E27FC236}">
                  <a16:creationId xmlns:a16="http://schemas.microsoft.com/office/drawing/2014/main" id="{F1EE8C2E-ACDA-B341-881C-A2FE453D87B8}"/>
                </a:ext>
              </a:extLst>
            </p:cNvPr>
            <p:cNvSpPr/>
            <p:nvPr/>
          </p:nvSpPr>
          <p:spPr>
            <a:xfrm>
              <a:off x="91440" y="21388928"/>
              <a:ext cx="3939220" cy="526654"/>
            </a:xfrm>
            <a:prstGeom prst="rect">
              <a:avLst/>
            </a:prstGeom>
            <a:solidFill>
              <a:srgbClr val="FFC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sp>
          <p:nvSpPr>
            <p:cNvPr id="61" name="Rectangle 60">
              <a:extLst>
                <a:ext uri="{FF2B5EF4-FFF2-40B4-BE49-F238E27FC236}">
                  <a16:creationId xmlns:a16="http://schemas.microsoft.com/office/drawing/2014/main" id="{926BC1DD-7641-E446-A2A9-82FBD102F706}"/>
                </a:ext>
              </a:extLst>
            </p:cNvPr>
            <p:cNvSpPr/>
            <p:nvPr/>
          </p:nvSpPr>
          <p:spPr>
            <a:xfrm>
              <a:off x="4030660" y="21388928"/>
              <a:ext cx="3939220" cy="526654"/>
            </a:xfrm>
            <a:prstGeom prst="rect">
              <a:avLst/>
            </a:prstGeom>
            <a:solidFill>
              <a:srgbClr val="FF9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sp>
          <p:nvSpPr>
            <p:cNvPr id="62" name="Rectangle 61">
              <a:extLst>
                <a:ext uri="{FF2B5EF4-FFF2-40B4-BE49-F238E27FC236}">
                  <a16:creationId xmlns:a16="http://schemas.microsoft.com/office/drawing/2014/main" id="{00AA150F-3DCC-4648-AC88-86B1275B4759}"/>
                </a:ext>
              </a:extLst>
            </p:cNvPr>
            <p:cNvSpPr/>
            <p:nvPr/>
          </p:nvSpPr>
          <p:spPr>
            <a:xfrm>
              <a:off x="7936941" y="21388928"/>
              <a:ext cx="3939220" cy="526654"/>
            </a:xfrm>
            <a:prstGeom prst="rect">
              <a:avLst/>
            </a:prstGeom>
            <a:solidFill>
              <a:srgbClr val="E24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sp>
          <p:nvSpPr>
            <p:cNvPr id="63" name="Rectangle 62">
              <a:extLst>
                <a:ext uri="{FF2B5EF4-FFF2-40B4-BE49-F238E27FC236}">
                  <a16:creationId xmlns:a16="http://schemas.microsoft.com/office/drawing/2014/main" id="{9D0882B2-A317-EE47-9633-6E62E200F1E5}"/>
                </a:ext>
              </a:extLst>
            </p:cNvPr>
            <p:cNvSpPr/>
            <p:nvPr/>
          </p:nvSpPr>
          <p:spPr>
            <a:xfrm>
              <a:off x="11876161" y="21388928"/>
              <a:ext cx="3939220" cy="526654"/>
            </a:xfrm>
            <a:prstGeom prst="rect">
              <a:avLst/>
            </a:prstGeom>
            <a:solidFill>
              <a:srgbClr val="8C10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sp>
          <p:nvSpPr>
            <p:cNvPr id="64" name="Rectangle 63">
              <a:extLst>
                <a:ext uri="{FF2B5EF4-FFF2-40B4-BE49-F238E27FC236}">
                  <a16:creationId xmlns:a16="http://schemas.microsoft.com/office/drawing/2014/main" id="{EE6361C7-F814-8942-8A87-5327E3641FE2}"/>
                </a:ext>
              </a:extLst>
            </p:cNvPr>
            <p:cNvSpPr/>
            <p:nvPr/>
          </p:nvSpPr>
          <p:spPr>
            <a:xfrm>
              <a:off x="23656809" y="21388928"/>
              <a:ext cx="3939220" cy="526654"/>
            </a:xfrm>
            <a:prstGeom prst="rect">
              <a:avLst/>
            </a:prstGeom>
            <a:solidFill>
              <a:srgbClr val="64D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sp>
          <p:nvSpPr>
            <p:cNvPr id="74" name="Rectangle 73">
              <a:extLst>
                <a:ext uri="{FF2B5EF4-FFF2-40B4-BE49-F238E27FC236}">
                  <a16:creationId xmlns:a16="http://schemas.microsoft.com/office/drawing/2014/main" id="{488D1EAC-9591-854D-A35B-A5EBDFFF04D3}"/>
                </a:ext>
              </a:extLst>
            </p:cNvPr>
            <p:cNvSpPr/>
            <p:nvPr/>
          </p:nvSpPr>
          <p:spPr>
            <a:xfrm>
              <a:off x="19717589" y="21388928"/>
              <a:ext cx="3939220" cy="526654"/>
            </a:xfrm>
            <a:prstGeom prst="rect">
              <a:avLst/>
            </a:prstGeom>
            <a:solidFill>
              <a:srgbClr val="34B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sp>
          <p:nvSpPr>
            <p:cNvPr id="75" name="Rectangle 74">
              <a:extLst>
                <a:ext uri="{FF2B5EF4-FFF2-40B4-BE49-F238E27FC236}">
                  <a16:creationId xmlns:a16="http://schemas.microsoft.com/office/drawing/2014/main" id="{909F10ED-5FB7-464C-8BF3-8C50B13D5430}"/>
                </a:ext>
              </a:extLst>
            </p:cNvPr>
            <p:cNvSpPr/>
            <p:nvPr/>
          </p:nvSpPr>
          <p:spPr>
            <a:xfrm>
              <a:off x="27559017" y="21388928"/>
              <a:ext cx="3939220" cy="526654"/>
            </a:xfrm>
            <a:prstGeom prst="rect">
              <a:avLst/>
            </a:prstGeom>
            <a:solidFill>
              <a:srgbClr val="64DA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3">
                <a:solidFill>
                  <a:schemeClr val="accent5">
                    <a:lumMod val="50000"/>
                  </a:schemeClr>
                </a:solidFill>
              </a:endParaRPr>
            </a:p>
          </p:txBody>
        </p:sp>
      </p:grpSp>
      <p:pic>
        <p:nvPicPr>
          <p:cNvPr id="88" name="Picture 87">
            <a:extLst>
              <a:ext uri="{FF2B5EF4-FFF2-40B4-BE49-F238E27FC236}">
                <a16:creationId xmlns:a16="http://schemas.microsoft.com/office/drawing/2014/main" id="{3CE53AE7-A995-234C-A963-E795BC9DA331}"/>
              </a:ext>
            </a:extLst>
          </p:cNvPr>
          <p:cNvPicPr>
            <a:picLocks noChangeAspect="1"/>
          </p:cNvPicPr>
          <p:nvPr/>
        </p:nvPicPr>
        <p:blipFill>
          <a:blip r:embed="rId4"/>
          <a:stretch>
            <a:fillRect/>
          </a:stretch>
        </p:blipFill>
        <p:spPr>
          <a:xfrm>
            <a:off x="6818603" y="2045890"/>
            <a:ext cx="616982" cy="473913"/>
          </a:xfrm>
          <a:prstGeom prst="rect">
            <a:avLst/>
          </a:prstGeom>
        </p:spPr>
      </p:pic>
      <p:pic>
        <p:nvPicPr>
          <p:cNvPr id="89" name="Picture 88">
            <a:extLst>
              <a:ext uri="{FF2B5EF4-FFF2-40B4-BE49-F238E27FC236}">
                <a16:creationId xmlns:a16="http://schemas.microsoft.com/office/drawing/2014/main" id="{719A8423-55C6-BD45-8E22-CD9D013B5F77}"/>
              </a:ext>
            </a:extLst>
          </p:cNvPr>
          <p:cNvPicPr>
            <a:picLocks noChangeAspect="1"/>
          </p:cNvPicPr>
          <p:nvPr/>
        </p:nvPicPr>
        <p:blipFill>
          <a:blip r:embed="rId5"/>
          <a:stretch>
            <a:fillRect/>
          </a:stretch>
        </p:blipFill>
        <p:spPr>
          <a:xfrm>
            <a:off x="10600239" y="3903381"/>
            <a:ext cx="524198" cy="593433"/>
          </a:xfrm>
          <a:prstGeom prst="rect">
            <a:avLst/>
          </a:prstGeom>
        </p:spPr>
      </p:pic>
      <p:pic>
        <p:nvPicPr>
          <p:cNvPr id="7" name="Picture 6">
            <a:extLst>
              <a:ext uri="{FF2B5EF4-FFF2-40B4-BE49-F238E27FC236}">
                <a16:creationId xmlns:a16="http://schemas.microsoft.com/office/drawing/2014/main" id="{99E6D70C-0797-604F-A899-C23314D20893}"/>
              </a:ext>
            </a:extLst>
          </p:cNvPr>
          <p:cNvPicPr>
            <a:picLocks noChangeAspect="1"/>
          </p:cNvPicPr>
          <p:nvPr/>
        </p:nvPicPr>
        <p:blipFill>
          <a:blip r:embed="rId6"/>
          <a:stretch>
            <a:fillRect/>
          </a:stretch>
        </p:blipFill>
        <p:spPr>
          <a:xfrm>
            <a:off x="10078173" y="3116607"/>
            <a:ext cx="406874" cy="406874"/>
          </a:xfrm>
          <a:prstGeom prst="rect">
            <a:avLst/>
          </a:prstGeom>
        </p:spPr>
      </p:pic>
      <p:pic>
        <p:nvPicPr>
          <p:cNvPr id="8" name="Picture 7">
            <a:extLst>
              <a:ext uri="{FF2B5EF4-FFF2-40B4-BE49-F238E27FC236}">
                <a16:creationId xmlns:a16="http://schemas.microsoft.com/office/drawing/2014/main" id="{2D6FBED9-9E95-C948-AD71-9B347FCCC16A}"/>
              </a:ext>
            </a:extLst>
          </p:cNvPr>
          <p:cNvPicPr>
            <a:picLocks noChangeAspect="1"/>
          </p:cNvPicPr>
          <p:nvPr/>
        </p:nvPicPr>
        <p:blipFill>
          <a:blip r:embed="rId7"/>
          <a:stretch>
            <a:fillRect/>
          </a:stretch>
        </p:blipFill>
        <p:spPr>
          <a:xfrm>
            <a:off x="3623253" y="3550190"/>
            <a:ext cx="589927" cy="589927"/>
          </a:xfrm>
          <a:prstGeom prst="rect">
            <a:avLst/>
          </a:prstGeom>
        </p:spPr>
      </p:pic>
      <p:pic>
        <p:nvPicPr>
          <p:cNvPr id="9" name="Picture 8">
            <a:extLst>
              <a:ext uri="{FF2B5EF4-FFF2-40B4-BE49-F238E27FC236}">
                <a16:creationId xmlns:a16="http://schemas.microsoft.com/office/drawing/2014/main" id="{EB9B233E-7C59-654B-BC3B-DEA0E62BD6C0}"/>
              </a:ext>
            </a:extLst>
          </p:cNvPr>
          <p:cNvPicPr>
            <a:picLocks noChangeAspect="1"/>
          </p:cNvPicPr>
          <p:nvPr/>
        </p:nvPicPr>
        <p:blipFill>
          <a:blip r:embed="rId8"/>
          <a:stretch>
            <a:fillRect/>
          </a:stretch>
        </p:blipFill>
        <p:spPr>
          <a:xfrm>
            <a:off x="10079676" y="2141333"/>
            <a:ext cx="405371" cy="405371"/>
          </a:xfrm>
          <a:prstGeom prst="rect">
            <a:avLst/>
          </a:prstGeom>
        </p:spPr>
      </p:pic>
      <p:pic>
        <p:nvPicPr>
          <p:cNvPr id="13" name="Picture 12" descr="A picture containing drawing&#10;&#10;Description automatically generated">
            <a:extLst>
              <a:ext uri="{FF2B5EF4-FFF2-40B4-BE49-F238E27FC236}">
                <a16:creationId xmlns:a16="http://schemas.microsoft.com/office/drawing/2014/main" id="{92ACEF8B-1465-4C3E-88A9-249B1A1FBBB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933838" y="5514326"/>
            <a:ext cx="3112936" cy="1005840"/>
          </a:xfrm>
          <a:prstGeom prst="rect">
            <a:avLst/>
          </a:prstGeom>
        </p:spPr>
      </p:pic>
    </p:spTree>
    <p:extLst>
      <p:ext uri="{BB962C8B-B14F-4D97-AF65-F5344CB8AC3E}">
        <p14:creationId xmlns:p14="http://schemas.microsoft.com/office/powerpoint/2010/main" val="599904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14599</TotalTime>
  <Words>1438</Words>
  <Application>Microsoft Office PowerPoint</Application>
  <PresentationFormat>Widescreen</PresentationFormat>
  <Paragraphs>83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Trebuchet MS</vt:lpstr>
      <vt:lpstr>Office Theme</vt:lpstr>
      <vt:lpstr>Why You Do Not Want to Get Pneumonia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You Do Not Want to Get Pneumonia</dc:title>
  <dc:creator>Barbara P. Yawn</dc:creator>
  <cp:lastModifiedBy>Jamie Lamson Sullivan</cp:lastModifiedBy>
  <cp:revision>11</cp:revision>
  <dcterms:created xsi:type="dcterms:W3CDTF">2019-09-12T17:31:35Z</dcterms:created>
  <dcterms:modified xsi:type="dcterms:W3CDTF">2019-11-18T03:51:20Z</dcterms:modified>
</cp:coreProperties>
</file>